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99" r:id="rId2"/>
    <p:sldId id="300" r:id="rId3"/>
    <p:sldId id="302" r:id="rId4"/>
    <p:sldId id="263" r:id="rId5"/>
    <p:sldId id="310" r:id="rId6"/>
    <p:sldId id="266" r:id="rId7"/>
    <p:sldId id="291" r:id="rId8"/>
    <p:sldId id="292" r:id="rId9"/>
    <p:sldId id="293" r:id="rId10"/>
    <p:sldId id="294" r:id="rId11"/>
    <p:sldId id="295" r:id="rId12"/>
    <p:sldId id="269" r:id="rId13"/>
    <p:sldId id="273" r:id="rId14"/>
    <p:sldId id="278" r:id="rId15"/>
    <p:sldId id="282" r:id="rId16"/>
    <p:sldId id="296" r:id="rId17"/>
    <p:sldId id="281" r:id="rId18"/>
    <p:sldId id="297" r:id="rId19"/>
    <p:sldId id="284" r:id="rId20"/>
    <p:sldId id="279" r:id="rId21"/>
    <p:sldId id="280" r:id="rId22"/>
    <p:sldId id="283" r:id="rId23"/>
    <p:sldId id="286" r:id="rId24"/>
    <p:sldId id="290" r:id="rId25"/>
    <p:sldId id="287" r:id="rId26"/>
    <p:sldId id="288" r:id="rId27"/>
    <p:sldId id="309" r:id="rId28"/>
  </p:sldIdLst>
  <p:sldSz cx="9144000" cy="6858000" type="screen4x3"/>
  <p:notesSz cx="6681788" cy="98171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7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7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7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7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7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7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7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7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7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8F"/>
    <a:srgbClr val="0054C2"/>
    <a:srgbClr val="FF99FF"/>
    <a:srgbClr val="FF0000"/>
    <a:srgbClr val="00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3" autoAdjust="0"/>
    <p:restoredTop sz="94660"/>
  </p:normalViewPr>
  <p:slideViewPr>
    <p:cSldViewPr>
      <p:cViewPr varScale="1">
        <p:scale>
          <a:sx n="68" d="100"/>
          <a:sy n="68" d="100"/>
        </p:scale>
        <p:origin x="127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5242"/>
    </p:cViewPr>
  </p:sorterViewPr>
  <p:notesViewPr>
    <p:cSldViewPr>
      <p:cViewPr varScale="1">
        <p:scale>
          <a:sx n="82" d="100"/>
          <a:sy n="82" d="100"/>
        </p:scale>
        <p:origin x="399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560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86188" y="0"/>
            <a:ext cx="289560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26563"/>
            <a:ext cx="289560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86188" y="9326563"/>
            <a:ext cx="289560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fld id="{F8AD9B61-A49B-7845-AA04-D79232F7236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99766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560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86188" y="0"/>
            <a:ext cx="289560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5825" y="736600"/>
            <a:ext cx="4908550" cy="36814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0588" y="4662488"/>
            <a:ext cx="4900612" cy="441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26563"/>
            <a:ext cx="289560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86188" y="9326563"/>
            <a:ext cx="289560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fld id="{B6EC673C-3DEA-8649-B285-748416D9998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65284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5825" y="736600"/>
            <a:ext cx="4908550" cy="36814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EC673C-3DEA-8649-B285-748416D9998C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0699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119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Bild 3" descr="Sport-Thieme Akademie.jpg">
            <a:extLst>
              <a:ext uri="{FF2B5EF4-FFF2-40B4-BE49-F238E27FC236}">
                <a16:creationId xmlns:a16="http://schemas.microsoft.com/office/drawing/2014/main" id="{2169280A-87D2-4679-804A-3D82726F56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578" y="188640"/>
            <a:ext cx="1961926" cy="150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7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7924800" cy="8382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557338"/>
            <a:ext cx="7924800" cy="3962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096000" y="6324600"/>
            <a:ext cx="27432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FB077A1D-9970-334A-8799-B2E4484C0DB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845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53200" y="685800"/>
            <a:ext cx="1981200" cy="48339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685800"/>
            <a:ext cx="5791200" cy="48339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096000" y="6324600"/>
            <a:ext cx="27432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9C651016-03D5-CB47-B035-5939FE5E0C2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136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7924800" cy="8382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557338"/>
            <a:ext cx="7924800" cy="3962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Bild 3" descr="Sport-Thieme Akademie.jpg">
            <a:extLst>
              <a:ext uri="{FF2B5EF4-FFF2-40B4-BE49-F238E27FC236}">
                <a16:creationId xmlns:a16="http://schemas.microsoft.com/office/drawing/2014/main" id="{A09096F4-99A9-406F-AED8-DE39119982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578" y="188640"/>
            <a:ext cx="1961926" cy="150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5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7840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7924800" cy="8382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557338"/>
            <a:ext cx="3886200" cy="3962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86200" cy="3962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8383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9528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7924800" cy="8382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pic>
        <p:nvPicPr>
          <p:cNvPr id="5" name="Bild 3" descr="Sport-Thieme Akademie.jpg">
            <a:extLst>
              <a:ext uri="{FF2B5EF4-FFF2-40B4-BE49-F238E27FC236}">
                <a16:creationId xmlns:a16="http://schemas.microsoft.com/office/drawing/2014/main" id="{4990DCA4-A31A-4BC8-BBC7-736905A435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578" y="188640"/>
            <a:ext cx="1961926" cy="150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7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3" descr="Sport-Thieme Akademie.jpg">
            <a:extLst>
              <a:ext uri="{FF2B5EF4-FFF2-40B4-BE49-F238E27FC236}">
                <a16:creationId xmlns:a16="http://schemas.microsoft.com/office/drawing/2014/main" id="{94C7AA2A-A58F-4719-B50B-44CACC53FB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16632"/>
            <a:ext cx="937483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0361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096000" y="6324600"/>
            <a:ext cx="27432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AB1073F7-335E-354F-AAEA-4CFFA8765C0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925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3">
            <a:extLst>
              <a:ext uri="{FF2B5EF4-FFF2-40B4-BE49-F238E27FC236}">
                <a16:creationId xmlns:a16="http://schemas.microsoft.com/office/drawing/2014/main" id="{007FDDC9-A94B-46D5-9B0B-619BDC3C6B9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9750" y="6381750"/>
            <a:ext cx="23760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7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7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7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7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DE" sz="800" b="1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S. Gräber</a:t>
            </a:r>
            <a:r>
              <a:rPr lang="de-DE" sz="800" b="1" baseline="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 I Sport-Thieme Akademie 2018</a:t>
            </a:r>
            <a:endParaRPr lang="de-DE" sz="800" b="1" dirty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F773227-7B0A-432D-910D-CB0989CC25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85800"/>
            <a:ext cx="7924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E054060-44D2-4A80-B8F5-945CBF8D03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57338"/>
            <a:ext cx="3890392" cy="172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78F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78F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78F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78F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78F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00478F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00478F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00478F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00478F"/>
          </a:solidFill>
          <a:latin typeface="Arial" charset="0"/>
          <a:ea typeface="ＭＳ Ｐゴシック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4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A09E8F-37ED-4DCD-9DD4-1D4344AD2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1470025"/>
          </a:xfrm>
        </p:spPr>
        <p:txBody>
          <a:bodyPr/>
          <a:lstStyle/>
          <a:p>
            <a:pPr algn="ctr"/>
            <a:r>
              <a:rPr lang="de-DE" sz="3200" dirty="0"/>
              <a:t>Koordination – </a:t>
            </a:r>
            <a:br>
              <a:rPr lang="de-DE" sz="3200" dirty="0"/>
            </a:br>
            <a:r>
              <a:rPr lang="de-DE" sz="3200" dirty="0"/>
              <a:t>Bewegung im Rhythmus des Lebens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78929BD-8E84-4E5B-BF84-2E1A2E7DC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564904"/>
            <a:ext cx="6400800" cy="703335"/>
          </a:xfrm>
        </p:spPr>
        <p:txBody>
          <a:bodyPr/>
          <a:lstStyle/>
          <a:p>
            <a:r>
              <a:rPr lang="de-DE" sz="2400" dirty="0"/>
              <a:t>Vom Nutzen koordinativen Trainings:</a:t>
            </a:r>
          </a:p>
          <a:p>
            <a:r>
              <a:rPr lang="de-DE" sz="2400" dirty="0"/>
              <a:t>Modelle, Methoden, Zielgruppen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EA20EB2-750A-4A91-A2E4-B3E1F2718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3933056"/>
            <a:ext cx="6257817" cy="22997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288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E5DD5705-B978-41AB-95C5-C22BC723AF62}"/>
              </a:ext>
            </a:extLst>
          </p:cNvPr>
          <p:cNvSpPr txBox="1"/>
          <p:nvPr/>
        </p:nvSpPr>
        <p:spPr>
          <a:xfrm>
            <a:off x="467544" y="3068960"/>
            <a:ext cx="82809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hangingPunct="0">
              <a:defRPr sz="2800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e-DE" dirty="0">
                <a:solidFill>
                  <a:srgbClr val="00478F"/>
                </a:solidFill>
              </a:rPr>
              <a:t>Fähigkeit,</a:t>
            </a:r>
          </a:p>
          <a:p>
            <a:r>
              <a:rPr lang="de-DE" dirty="0">
                <a:solidFill>
                  <a:srgbClr val="00478F"/>
                </a:solidFill>
              </a:rPr>
              <a:t>einer </a:t>
            </a:r>
            <a:r>
              <a:rPr lang="de-DE" b="1" dirty="0">
                <a:solidFill>
                  <a:srgbClr val="00478F"/>
                </a:solidFill>
              </a:rPr>
              <a:t>schnellen zweck- und aufgabenentsprechenden </a:t>
            </a:r>
            <a:r>
              <a:rPr lang="de-DE" dirty="0">
                <a:solidFill>
                  <a:srgbClr val="00478F"/>
                </a:solidFill>
              </a:rPr>
              <a:t>Einleitung und Ausführung kurzzeitiger </a:t>
            </a:r>
            <a:r>
              <a:rPr lang="de-DE" b="1" dirty="0">
                <a:solidFill>
                  <a:srgbClr val="00478F"/>
                </a:solidFill>
              </a:rPr>
              <a:t>Bewegungshandlungen</a:t>
            </a:r>
            <a:r>
              <a:rPr lang="de-DE" dirty="0">
                <a:solidFill>
                  <a:srgbClr val="00478F"/>
                </a:solidFill>
              </a:rPr>
              <a:t> auf verschiedene Signale (optisch, taktil, akustisch) oder vorausgehende Bewegungshandlungen.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9CC23C5-D58D-45F6-B00F-24AFB9ECE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060848"/>
            <a:ext cx="7924800" cy="838200"/>
          </a:xfrm>
        </p:spPr>
        <p:txBody>
          <a:bodyPr/>
          <a:lstStyle/>
          <a:p>
            <a:r>
              <a:rPr lang="de-DE" dirty="0"/>
              <a:t>Komplexe Reaktionsfähigkeit</a:t>
            </a:r>
          </a:p>
        </p:txBody>
      </p:sp>
    </p:spTree>
    <p:extLst>
      <p:ext uri="{BB962C8B-B14F-4D97-AF65-F5344CB8AC3E}">
        <p14:creationId xmlns:p14="http://schemas.microsoft.com/office/powerpoint/2010/main" val="171845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A39151A3-CBB3-4704-8ED7-D78D60F96323}"/>
              </a:ext>
            </a:extLst>
          </p:cNvPr>
          <p:cNvSpPr txBox="1"/>
          <p:nvPr/>
        </p:nvSpPr>
        <p:spPr>
          <a:xfrm>
            <a:off x="395536" y="3284984"/>
            <a:ext cx="82809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hangingPunct="0">
              <a:defRPr sz="2800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e-DE" dirty="0">
                <a:solidFill>
                  <a:srgbClr val="00478F"/>
                </a:solidFill>
              </a:rPr>
              <a:t>Fähigkeit </a:t>
            </a:r>
          </a:p>
          <a:p>
            <a:r>
              <a:rPr lang="de-DE" dirty="0">
                <a:solidFill>
                  <a:srgbClr val="00478F"/>
                </a:solidFill>
              </a:rPr>
              <a:t>zur </a:t>
            </a:r>
            <a:r>
              <a:rPr lang="de-DE" b="1" dirty="0">
                <a:solidFill>
                  <a:srgbClr val="00478F"/>
                </a:solidFill>
              </a:rPr>
              <a:t>Bestimmung und Veränderung der Lage und Bewegung des Körpers im Raum</a:t>
            </a:r>
            <a:r>
              <a:rPr lang="de-DE" dirty="0">
                <a:solidFill>
                  <a:srgbClr val="00478F"/>
                </a:solidFill>
              </a:rPr>
              <a:t>. </a:t>
            </a:r>
            <a:br>
              <a:rPr lang="de-DE" dirty="0">
                <a:solidFill>
                  <a:srgbClr val="00478F"/>
                </a:solidFill>
              </a:rPr>
            </a:br>
            <a:r>
              <a:rPr lang="de-DE" dirty="0">
                <a:solidFill>
                  <a:srgbClr val="00478F"/>
                </a:solidFill>
              </a:rPr>
              <a:t>Dabei ist die aktive Wahrnehmung der räumlichen Bedingungen der Handlung von besonderer Bedeutung.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9B25D29-F378-49A4-94ED-B37A76056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779186"/>
            <a:ext cx="7924800" cy="838200"/>
          </a:xfrm>
        </p:spPr>
        <p:txBody>
          <a:bodyPr/>
          <a:lstStyle/>
          <a:p>
            <a:r>
              <a:rPr lang="de-DE" dirty="0"/>
              <a:t>Räumliche Orientierungsfähigkeit</a:t>
            </a:r>
          </a:p>
        </p:txBody>
      </p:sp>
    </p:spTree>
    <p:extLst>
      <p:ext uri="{BB962C8B-B14F-4D97-AF65-F5344CB8AC3E}">
        <p14:creationId xmlns:p14="http://schemas.microsoft.com/office/powerpoint/2010/main" val="178732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4846787-D3CF-42C4-AB2E-5F379D5B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012160" y="3933056"/>
            <a:ext cx="2924944" cy="292494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C24272E-4E4C-49EE-B2CF-40A7EDE351D5}"/>
              </a:ext>
            </a:extLst>
          </p:cNvPr>
          <p:cNvSpPr txBox="1"/>
          <p:nvPr/>
        </p:nvSpPr>
        <p:spPr>
          <a:xfrm>
            <a:off x="107504" y="2063750"/>
            <a:ext cx="7056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de-DE" sz="3200" dirty="0">
                <a:solidFill>
                  <a:srgbClr val="00478F"/>
                </a:solidFill>
                <a:latin typeface="+mj-lt"/>
              </a:rPr>
              <a:t>Koordination wird automatisch immer mit trainiert!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D370712-1502-40AB-8E51-77DC7FA03335}"/>
              </a:ext>
            </a:extLst>
          </p:cNvPr>
          <p:cNvSpPr txBox="1"/>
          <p:nvPr/>
        </p:nvSpPr>
        <p:spPr>
          <a:xfrm>
            <a:off x="107504" y="3587532"/>
            <a:ext cx="7056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de-DE" sz="3200" dirty="0">
                <a:solidFill>
                  <a:srgbClr val="00478F"/>
                </a:solidFill>
                <a:latin typeface="+mj-lt"/>
              </a:rPr>
              <a:t>Koordinationstraining wird immer wieder unterschätzt und vernachlässigt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38C4566A-82FE-4E0A-B70C-F363F98A1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7924800" cy="838200"/>
          </a:xfrm>
        </p:spPr>
        <p:txBody>
          <a:bodyPr/>
          <a:lstStyle/>
          <a:p>
            <a:r>
              <a:rPr lang="de-DE" dirty="0"/>
              <a:t>Wie trainiert man Koordination?</a:t>
            </a:r>
          </a:p>
        </p:txBody>
      </p:sp>
    </p:spTree>
    <p:extLst>
      <p:ext uri="{BB962C8B-B14F-4D97-AF65-F5344CB8AC3E}">
        <p14:creationId xmlns:p14="http://schemas.microsoft.com/office/powerpoint/2010/main" val="200018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EC3C67C-33F4-443A-9058-952937133D77}"/>
              </a:ext>
            </a:extLst>
          </p:cNvPr>
          <p:cNvSpPr txBox="1"/>
          <p:nvPr/>
        </p:nvSpPr>
        <p:spPr>
          <a:xfrm>
            <a:off x="347205" y="1450134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de-DE" sz="3200" dirty="0">
                <a:solidFill>
                  <a:srgbClr val="00478F"/>
                </a:solidFill>
                <a:latin typeface="+mj-lt"/>
              </a:rPr>
              <a:t>Fähigkeit &amp; Fertigkeit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D94D691-356A-480E-A7BD-1229A96434CF}"/>
              </a:ext>
            </a:extLst>
          </p:cNvPr>
          <p:cNvSpPr txBox="1"/>
          <p:nvPr/>
        </p:nvSpPr>
        <p:spPr>
          <a:xfrm rot="18695827">
            <a:off x="-217719" y="3520078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de-DE" sz="3200" dirty="0">
                <a:solidFill>
                  <a:srgbClr val="00478F"/>
                </a:solidFill>
                <a:latin typeface="+mj-lt"/>
              </a:rPr>
              <a:t>Generalisation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B1DB9F2-BB80-47DC-8695-99F191D3770F}"/>
              </a:ext>
            </a:extLst>
          </p:cNvPr>
          <p:cNvSpPr txBox="1"/>
          <p:nvPr/>
        </p:nvSpPr>
        <p:spPr>
          <a:xfrm rot="18695827">
            <a:off x="6337383" y="3451459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de-DE" sz="3200" dirty="0">
                <a:solidFill>
                  <a:srgbClr val="00478F"/>
                </a:solidFill>
                <a:latin typeface="+mj-lt"/>
              </a:rPr>
              <a:t>Spezifität</a:t>
            </a:r>
          </a:p>
        </p:txBody>
      </p:sp>
      <p:sp>
        <p:nvSpPr>
          <p:cNvPr id="2" name="Pfeil: nach links und rechts 1">
            <a:extLst>
              <a:ext uri="{FF2B5EF4-FFF2-40B4-BE49-F238E27FC236}">
                <a16:creationId xmlns:a16="http://schemas.microsoft.com/office/drawing/2014/main" id="{D39BDA1F-C01B-458D-AB97-C017BFE05529}"/>
              </a:ext>
            </a:extLst>
          </p:cNvPr>
          <p:cNvSpPr/>
          <p:nvPr/>
        </p:nvSpPr>
        <p:spPr bwMode="auto">
          <a:xfrm>
            <a:off x="1728167" y="3186839"/>
            <a:ext cx="5675822" cy="1224136"/>
          </a:xfrm>
          <a:prstGeom prst="leftRightArrow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ED04EE0-AC37-4C18-A85F-6C4CF95EE79F}"/>
              </a:ext>
            </a:extLst>
          </p:cNvPr>
          <p:cNvSpPr txBox="1"/>
          <p:nvPr/>
        </p:nvSpPr>
        <p:spPr>
          <a:xfrm>
            <a:off x="124481" y="4973106"/>
            <a:ext cx="2339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de-DE" sz="2000" dirty="0">
                <a:solidFill>
                  <a:srgbClr val="00478F"/>
                </a:solidFill>
                <a:latin typeface="+mj-lt"/>
              </a:rPr>
              <a:t>fähigkeitszentriert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48B61D9-E370-482D-B25A-3708C2489AEF}"/>
              </a:ext>
            </a:extLst>
          </p:cNvPr>
          <p:cNvSpPr txBox="1"/>
          <p:nvPr/>
        </p:nvSpPr>
        <p:spPr>
          <a:xfrm>
            <a:off x="6492919" y="4973106"/>
            <a:ext cx="2339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de-DE" sz="2000" dirty="0">
                <a:solidFill>
                  <a:srgbClr val="00478F"/>
                </a:solidFill>
                <a:latin typeface="+mj-lt"/>
              </a:rPr>
              <a:t>fertigkeitszentriert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19CB750D-05EB-4F80-8BE5-A824BD7D7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7924800" cy="838200"/>
          </a:xfrm>
        </p:spPr>
        <p:txBody>
          <a:bodyPr/>
          <a:lstStyle/>
          <a:p>
            <a:r>
              <a:rPr lang="de-DE" dirty="0"/>
              <a:t>Wie trainiert man Koordination?</a:t>
            </a:r>
          </a:p>
        </p:txBody>
      </p:sp>
    </p:spTree>
    <p:extLst>
      <p:ext uri="{BB962C8B-B14F-4D97-AF65-F5344CB8AC3E}">
        <p14:creationId xmlns:p14="http://schemas.microsoft.com/office/powerpoint/2010/main" val="365114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>
            <a:extLst>
              <a:ext uri="{FF2B5EF4-FFF2-40B4-BE49-F238E27FC236}">
                <a16:creationId xmlns:a16="http://schemas.microsoft.com/office/drawing/2014/main" id="{9698A75E-065A-47A1-9D92-E835B85DF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5" y="2996952"/>
            <a:ext cx="31349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 hangingPunct="0">
              <a:defRPr sz="3200" b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e-DE" altLang="de-DE" dirty="0">
                <a:solidFill>
                  <a:srgbClr val="00478F"/>
                </a:solidFill>
              </a:rPr>
              <a:t>Koordinations-training</a:t>
            </a:r>
            <a:endParaRPr lang="de-DE" altLang="de-DE" sz="2800" dirty="0">
              <a:solidFill>
                <a:srgbClr val="00478F"/>
              </a:solidFill>
            </a:endParaRP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6CACADAC-ED87-40E7-AFD7-16C2F9F17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6276" y="2203013"/>
            <a:ext cx="5123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 hangingPunct="0">
              <a:defRPr sz="2800" b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e-DE" altLang="de-DE" sz="3200" dirty="0">
                <a:solidFill>
                  <a:srgbClr val="00478F"/>
                </a:solidFill>
              </a:rPr>
              <a:t>Bewegung / Fertigkeiten</a:t>
            </a: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9888BC26-59A2-4A61-9B40-842A5890A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5910" y="3428890"/>
            <a:ext cx="537989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 hangingPunct="0">
              <a:defRPr sz="2800" b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e-DE" altLang="de-DE" sz="3200" dirty="0">
                <a:solidFill>
                  <a:srgbClr val="00478F"/>
                </a:solidFill>
              </a:rPr>
              <a:t>Vielfalt</a:t>
            </a:r>
            <a:endParaRPr lang="de-DE" altLang="de-DE" dirty="0">
              <a:solidFill>
                <a:srgbClr val="00478F"/>
              </a:solidFill>
            </a:endParaRPr>
          </a:p>
          <a:p>
            <a:r>
              <a:rPr lang="de-DE" altLang="de-DE" sz="2000" dirty="0">
                <a:solidFill>
                  <a:srgbClr val="00478F"/>
                </a:solidFill>
              </a:rPr>
              <a:t>(variable / variantenreiche Anforderungen)</a:t>
            </a:r>
          </a:p>
        </p:txBody>
      </p:sp>
      <p:sp>
        <p:nvSpPr>
          <p:cNvPr id="7174" name="Text Box 6">
            <a:extLst>
              <a:ext uri="{FF2B5EF4-FFF2-40B4-BE49-F238E27FC236}">
                <a16:creationId xmlns:a16="http://schemas.microsoft.com/office/drawing/2014/main" id="{D49CE0EC-8F14-4364-B907-18A4D72E8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285" y="4962544"/>
            <a:ext cx="4773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 hangingPunct="0">
              <a:defRPr sz="2800" b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e-DE" altLang="de-DE" sz="3200" dirty="0">
                <a:solidFill>
                  <a:srgbClr val="00478F"/>
                </a:solidFill>
              </a:rPr>
              <a:t>Druckbedingungen</a:t>
            </a:r>
            <a:endParaRPr lang="de-DE" altLang="de-DE" dirty="0">
              <a:solidFill>
                <a:srgbClr val="00478F"/>
              </a:solidFill>
            </a:endParaRPr>
          </a:p>
        </p:txBody>
      </p:sp>
      <p:sp>
        <p:nvSpPr>
          <p:cNvPr id="7175" name="Text Box 7">
            <a:extLst>
              <a:ext uri="{FF2B5EF4-FFF2-40B4-BE49-F238E27FC236}">
                <a16:creationId xmlns:a16="http://schemas.microsoft.com/office/drawing/2014/main" id="{601EA4ED-BC07-4530-885F-5B8CC2BE8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662" y="3276273"/>
            <a:ext cx="6448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de-DE" altLang="de-DE" sz="3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7176" name="Text Box 8">
            <a:extLst>
              <a:ext uri="{FF2B5EF4-FFF2-40B4-BE49-F238E27FC236}">
                <a16:creationId xmlns:a16="http://schemas.microsoft.com/office/drawing/2014/main" id="{3658306C-60AC-4030-A5D6-06EBB2BBA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8301" y="2658978"/>
            <a:ext cx="63718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de-DE" altLang="de-DE" sz="54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A0BAB7BA-F2AD-4F06-9193-F04BC22C2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7266" y="4192632"/>
            <a:ext cx="63718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de-DE" altLang="de-DE" sz="54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8F1D8E8-1FFC-44E5-943A-813A86CF92C3}"/>
              </a:ext>
            </a:extLst>
          </p:cNvPr>
          <p:cNvSpPr/>
          <p:nvPr/>
        </p:nvSpPr>
        <p:spPr bwMode="auto">
          <a:xfrm>
            <a:off x="3329136" y="1844824"/>
            <a:ext cx="5635352" cy="4032448"/>
          </a:xfrm>
          <a:prstGeom prst="rect">
            <a:avLst/>
          </a:prstGeom>
          <a:noFill/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00478F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9EF167CB-3992-4836-B28B-2EFA5188BFA2}"/>
              </a:ext>
            </a:extLst>
          </p:cNvPr>
          <p:cNvSpPr txBox="1">
            <a:spLocks/>
          </p:cNvSpPr>
          <p:nvPr/>
        </p:nvSpPr>
        <p:spPr bwMode="auto">
          <a:xfrm>
            <a:off x="609600" y="685800"/>
            <a:ext cx="7924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478F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478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478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478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478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478F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478F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478F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478F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kern="0" dirty="0"/>
              <a:t>Grundformel zum</a:t>
            </a:r>
          </a:p>
          <a:p>
            <a:r>
              <a:rPr lang="de-DE" kern="0" dirty="0"/>
              <a:t>Koordinationstraining </a:t>
            </a:r>
            <a:r>
              <a:rPr lang="de-DE" sz="1800" kern="0" dirty="0"/>
              <a:t>nach Roth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03831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7173" grpId="0"/>
      <p:bldP spid="7174" grpId="0"/>
      <p:bldP spid="7176" grpId="0"/>
      <p:bldP spid="15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>
            <a:extLst>
              <a:ext uri="{FF2B5EF4-FFF2-40B4-BE49-F238E27FC236}">
                <a16:creationId xmlns:a16="http://schemas.microsoft.com/office/drawing/2014/main" id="{365DCA56-F9D2-4DFD-B025-424461941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1092806"/>
            <a:ext cx="6215062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>
            <a:defPPr>
              <a:defRPr lang="de-DE"/>
            </a:defPPr>
            <a:lvl1pPr algn="ctr" hangingPunct="0">
              <a:defRPr sz="3200" b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e-DE" altLang="de-DE" dirty="0">
                <a:solidFill>
                  <a:srgbClr val="00478F"/>
                </a:solidFill>
              </a:rPr>
              <a:t>Vielfalt/Variantenreichtum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14417AB-F5AB-45EC-BE71-313F2634C717}"/>
              </a:ext>
            </a:extLst>
          </p:cNvPr>
          <p:cNvSpPr txBox="1"/>
          <p:nvPr/>
        </p:nvSpPr>
        <p:spPr>
          <a:xfrm>
            <a:off x="179512" y="1677581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de-DE" sz="3200" b="1" dirty="0">
                <a:solidFill>
                  <a:srgbClr val="00478F"/>
                </a:solidFill>
                <a:latin typeface="+mj-lt"/>
              </a:rPr>
              <a:t>„Wiederholen ohne Wiederholung“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9B2F06E-5437-4D0B-9905-427561B3E9C7}"/>
              </a:ext>
            </a:extLst>
          </p:cNvPr>
          <p:cNvSpPr txBox="1"/>
          <p:nvPr/>
        </p:nvSpPr>
        <p:spPr>
          <a:xfrm>
            <a:off x="179512" y="2420888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de-DE" sz="3200" dirty="0">
                <a:solidFill>
                  <a:srgbClr val="00478F"/>
                </a:solidFill>
                <a:latin typeface="+mj-lt"/>
              </a:rPr>
              <a:t>Schwerpunkt des Koordinationstrainings ist nicht die Festigung oder Automatisierung eines spezifischen Bewegungsprogrammes,…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B2E1B7B-C6E9-41F1-A1BA-86F91362A8BD}"/>
              </a:ext>
            </a:extLst>
          </p:cNvPr>
          <p:cNvSpPr txBox="1"/>
          <p:nvPr/>
        </p:nvSpPr>
        <p:spPr>
          <a:xfrm>
            <a:off x="179512" y="4149080"/>
            <a:ext cx="87849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de-DE" sz="3200" dirty="0">
                <a:solidFill>
                  <a:srgbClr val="00478F"/>
                </a:solidFill>
                <a:latin typeface="+mj-lt"/>
              </a:rPr>
              <a:t>…sondern die </a:t>
            </a:r>
          </a:p>
          <a:p>
            <a:pPr algn="ctr" hangingPunct="0"/>
            <a:r>
              <a:rPr lang="de-DE" sz="3200" b="1" dirty="0">
                <a:solidFill>
                  <a:srgbClr val="00478F"/>
                </a:solidFill>
                <a:latin typeface="+mj-lt"/>
              </a:rPr>
              <a:t>Entwicklung und Automatisierung von Problemlösungsstrategien</a:t>
            </a:r>
            <a:r>
              <a:rPr lang="de-DE" sz="3200" dirty="0">
                <a:solidFill>
                  <a:srgbClr val="00478F"/>
                </a:solidFill>
                <a:latin typeface="+mj-lt"/>
              </a:rPr>
              <a:t> </a:t>
            </a:r>
          </a:p>
          <a:p>
            <a:pPr algn="ctr" hangingPunct="0"/>
            <a:r>
              <a:rPr lang="de-DE" sz="1800" dirty="0">
                <a:solidFill>
                  <a:srgbClr val="00478F"/>
                </a:solidFill>
                <a:latin typeface="+mj-lt"/>
              </a:rPr>
              <a:t>(Meinel &amp;Schnabel 2004)</a:t>
            </a:r>
          </a:p>
        </p:txBody>
      </p:sp>
    </p:spTree>
    <p:extLst>
      <p:ext uri="{BB962C8B-B14F-4D97-AF65-F5344CB8AC3E}">
        <p14:creationId xmlns:p14="http://schemas.microsoft.com/office/powerpoint/2010/main" val="192045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:a16="http://schemas.microsoft.com/office/drawing/2014/main" id="{D64740CB-4527-4C9E-83EB-A13E7E4F5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7" y="1724021"/>
            <a:ext cx="8424935" cy="811606"/>
          </a:xfrm>
          <a:prstGeom prst="rect">
            <a:avLst/>
          </a:prstGeom>
          <a:solidFill>
            <a:srgbClr val="99CCFF">
              <a:alpha val="14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de-DE" altLang="de-DE" sz="3200" dirty="0">
                <a:solidFill>
                  <a:srgbClr val="00478F"/>
                </a:solidFill>
                <a:latin typeface="Arial" panose="020B0604020202020204" pitchFamily="34" charset="0"/>
              </a:rPr>
              <a:t>Variation der Bewegungsausführung</a:t>
            </a:r>
            <a:r>
              <a:rPr lang="de-DE" altLang="de-DE" sz="800" dirty="0">
                <a:solidFill>
                  <a:srgbClr val="00478F"/>
                </a:solidFill>
                <a:latin typeface="Arial" panose="020B0604020202020204" pitchFamily="34" charset="0"/>
              </a:rPr>
              <a:t> – </a:t>
            </a:r>
          </a:p>
          <a:p>
            <a:pPr eaLnBrk="0" hangingPunct="0"/>
            <a:r>
              <a:rPr lang="de-DE" altLang="de-DE" sz="2000" b="1" dirty="0">
                <a:solidFill>
                  <a:srgbClr val="00478F"/>
                </a:solidFill>
                <a:latin typeface="Arial" panose="020B0604020202020204" pitchFamily="34" charset="0"/>
              </a:rPr>
              <a:t>(z.B. Wechsel von Bewegungstempo oder –weite)</a:t>
            </a:r>
            <a:endParaRPr lang="de-DE" altLang="de-DE" sz="800" b="1" dirty="0">
              <a:solidFill>
                <a:srgbClr val="00478F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15">
            <a:extLst>
              <a:ext uri="{FF2B5EF4-FFF2-40B4-BE49-F238E27FC236}">
                <a16:creationId xmlns:a16="http://schemas.microsoft.com/office/drawing/2014/main" id="{B54F10C9-4474-46F2-AF4C-ED083D718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7" y="2813900"/>
            <a:ext cx="8424935" cy="811606"/>
          </a:xfrm>
          <a:prstGeom prst="rect">
            <a:avLst/>
          </a:prstGeom>
          <a:solidFill>
            <a:srgbClr val="99CCFF">
              <a:alpha val="14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de-DE" altLang="de-DE" sz="3200" dirty="0">
                <a:solidFill>
                  <a:srgbClr val="00478F"/>
                </a:solidFill>
                <a:latin typeface="Arial" panose="020B0604020202020204" pitchFamily="34" charset="0"/>
              </a:rPr>
              <a:t>Variation der äußeren Bedingungen</a:t>
            </a:r>
            <a:r>
              <a:rPr lang="de-DE" altLang="de-DE" sz="800" dirty="0">
                <a:solidFill>
                  <a:srgbClr val="00478F"/>
                </a:solidFill>
                <a:latin typeface="Arial" panose="020B0604020202020204" pitchFamily="34" charset="0"/>
              </a:rPr>
              <a:t> – </a:t>
            </a:r>
          </a:p>
          <a:p>
            <a:pPr eaLnBrk="0" hangingPunct="0"/>
            <a:r>
              <a:rPr lang="de-DE" altLang="de-DE" sz="2000" b="1" dirty="0">
                <a:solidFill>
                  <a:srgbClr val="00478F"/>
                </a:solidFill>
                <a:latin typeface="Arial" panose="020B0604020202020204" pitchFamily="34" charset="0"/>
              </a:rPr>
              <a:t>(</a:t>
            </a:r>
            <a:r>
              <a:rPr lang="de-DE" altLang="de-DE" sz="2000" b="1" dirty="0" err="1">
                <a:solidFill>
                  <a:srgbClr val="00478F"/>
                </a:solidFill>
                <a:latin typeface="Arial" panose="020B0604020202020204" pitchFamily="34" charset="0"/>
              </a:rPr>
              <a:t>z.B.Partnereinwirkung</a:t>
            </a:r>
            <a:r>
              <a:rPr lang="de-DE" altLang="de-DE" sz="2000" b="1" dirty="0">
                <a:solidFill>
                  <a:srgbClr val="00478F"/>
                </a:solidFill>
                <a:latin typeface="Arial" panose="020B0604020202020204" pitchFamily="34" charset="0"/>
              </a:rPr>
              <a:t>, unterschiedliche Unterstützungsfläche)</a:t>
            </a:r>
            <a:endParaRPr lang="de-DE" altLang="de-DE" sz="800" b="1" dirty="0">
              <a:solidFill>
                <a:srgbClr val="00478F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54BB8F18-C9C9-4759-A544-129E83695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7" y="3903779"/>
            <a:ext cx="8424935" cy="811606"/>
          </a:xfrm>
          <a:prstGeom prst="rect">
            <a:avLst/>
          </a:prstGeom>
          <a:solidFill>
            <a:srgbClr val="99CCFF">
              <a:alpha val="14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de-DE" altLang="de-DE" sz="3200" dirty="0">
                <a:solidFill>
                  <a:srgbClr val="00478F"/>
                </a:solidFill>
                <a:latin typeface="Arial" panose="020B0604020202020204" pitchFamily="34" charset="0"/>
              </a:rPr>
              <a:t>Kombination von Bewegungsfertigkeiten</a:t>
            </a:r>
            <a:r>
              <a:rPr lang="de-DE" altLang="de-DE" sz="800" dirty="0">
                <a:solidFill>
                  <a:srgbClr val="00478F"/>
                </a:solidFill>
                <a:latin typeface="Arial" panose="020B0604020202020204" pitchFamily="34" charset="0"/>
              </a:rPr>
              <a:t> – </a:t>
            </a:r>
          </a:p>
          <a:p>
            <a:pPr eaLnBrk="0" hangingPunct="0"/>
            <a:r>
              <a:rPr lang="de-DE" altLang="de-DE" sz="2000" b="1" dirty="0">
                <a:solidFill>
                  <a:srgbClr val="00478F"/>
                </a:solidFill>
                <a:latin typeface="Arial" panose="020B0604020202020204" pitchFamily="34" charset="0"/>
              </a:rPr>
              <a:t>(z.B. Verbinden verschiedener Übungen)</a:t>
            </a:r>
            <a:endParaRPr lang="de-DE" altLang="de-DE" sz="800" b="1" dirty="0">
              <a:solidFill>
                <a:srgbClr val="00478F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Box 17">
            <a:extLst>
              <a:ext uri="{FF2B5EF4-FFF2-40B4-BE49-F238E27FC236}">
                <a16:creationId xmlns:a16="http://schemas.microsoft.com/office/drawing/2014/main" id="{EF962AE6-A14A-418E-AFB2-79A4ECE6B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7" y="4993658"/>
            <a:ext cx="8424935" cy="811606"/>
          </a:xfrm>
          <a:prstGeom prst="rect">
            <a:avLst/>
          </a:prstGeom>
          <a:solidFill>
            <a:srgbClr val="99CCFF">
              <a:alpha val="14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de-DE" altLang="de-DE" sz="3200" dirty="0">
                <a:solidFill>
                  <a:srgbClr val="00478F"/>
                </a:solidFill>
                <a:latin typeface="Arial" panose="020B0604020202020204" pitchFamily="34" charset="0"/>
              </a:rPr>
              <a:t>Variation der Informationsaufnahme</a:t>
            </a:r>
          </a:p>
          <a:p>
            <a:pPr eaLnBrk="0" hangingPunct="0"/>
            <a:r>
              <a:rPr lang="de-DE" altLang="de-DE" sz="2000" b="1" dirty="0">
                <a:solidFill>
                  <a:srgbClr val="00478F"/>
                </a:solidFill>
                <a:latin typeface="Arial" panose="020B0604020202020204" pitchFamily="34" charset="0"/>
              </a:rPr>
              <a:t>(z.B. Ausschalten der visuellen Kontrolle)</a:t>
            </a:r>
            <a:endParaRPr lang="de-DE" altLang="de-DE" sz="800" b="1" dirty="0">
              <a:solidFill>
                <a:srgbClr val="00478F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1BC73D51-29B5-4BD2-AB19-9D0AB7140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1092806"/>
            <a:ext cx="6215062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>
            <a:defPPr>
              <a:defRPr lang="de-DE"/>
            </a:defPPr>
            <a:lvl1pPr algn="ctr" hangingPunct="0">
              <a:defRPr sz="3200" b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e-DE" altLang="de-DE" dirty="0">
                <a:solidFill>
                  <a:srgbClr val="00478F"/>
                </a:solidFill>
              </a:rPr>
              <a:t>Vielfalt/Variantenreichtum</a:t>
            </a:r>
          </a:p>
        </p:txBody>
      </p:sp>
    </p:spTree>
    <p:extLst>
      <p:ext uri="{BB962C8B-B14F-4D97-AF65-F5344CB8AC3E}">
        <p14:creationId xmlns:p14="http://schemas.microsoft.com/office/powerpoint/2010/main" val="290812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Line 10">
            <a:extLst>
              <a:ext uri="{FF2B5EF4-FFF2-40B4-BE49-F238E27FC236}">
                <a16:creationId xmlns:a16="http://schemas.microsoft.com/office/drawing/2014/main" id="{567BFF27-3E9A-4CF0-A7A4-07E7C961420D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5513" y="3213324"/>
            <a:ext cx="51847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326" name="AutoShape 14">
            <a:extLst>
              <a:ext uri="{FF2B5EF4-FFF2-40B4-BE49-F238E27FC236}">
                <a16:creationId xmlns:a16="http://schemas.microsoft.com/office/drawing/2014/main" id="{DB1D1535-7C95-41F8-B503-05709BE92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1988840"/>
            <a:ext cx="935038" cy="1990378"/>
          </a:xfrm>
          <a:custGeom>
            <a:avLst/>
            <a:gdLst>
              <a:gd name="G0" fmla="+- -616680 0 0"/>
              <a:gd name="G1" fmla="+- -11796480 0 0"/>
              <a:gd name="G2" fmla="+- -616680 0 -11796480"/>
              <a:gd name="G3" fmla="+- 10800 0 0"/>
              <a:gd name="G4" fmla="+- 0 0 -61668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605 0 0"/>
              <a:gd name="G9" fmla="+- 0 0 -11796480"/>
              <a:gd name="G10" fmla="+- 8605 0 2700"/>
              <a:gd name="G11" fmla="cos G10 -616680"/>
              <a:gd name="G12" fmla="sin G10 -616680"/>
              <a:gd name="G13" fmla="cos 13500 -616680"/>
              <a:gd name="G14" fmla="sin 13500 -616680"/>
              <a:gd name="G15" fmla="+- G11 10800 0"/>
              <a:gd name="G16" fmla="+- G12 10800 0"/>
              <a:gd name="G17" fmla="+- G13 10800 0"/>
              <a:gd name="G18" fmla="+- G14 10800 0"/>
              <a:gd name="G19" fmla="*/ 8605 1 2"/>
              <a:gd name="G20" fmla="+- G19 5400 0"/>
              <a:gd name="G21" fmla="cos G20 -616680"/>
              <a:gd name="G22" fmla="sin G20 -616680"/>
              <a:gd name="G23" fmla="+- G21 10800 0"/>
              <a:gd name="G24" fmla="+- G12 G23 G22"/>
              <a:gd name="G25" fmla="+- G22 G23 G11"/>
              <a:gd name="G26" fmla="cos 10800 -616680"/>
              <a:gd name="G27" fmla="sin 10800 -616680"/>
              <a:gd name="G28" fmla="cos 8605 -616680"/>
              <a:gd name="G29" fmla="sin 8605 -61668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-61668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605 G39"/>
              <a:gd name="G43" fmla="sin 8605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9914 w 21600"/>
              <a:gd name="T5" fmla="*/ 36 h 21600"/>
              <a:gd name="T6" fmla="*/ 1097 w 21600"/>
              <a:gd name="T7" fmla="*/ 10799 h 21600"/>
              <a:gd name="T8" fmla="*/ 10094 w 21600"/>
              <a:gd name="T9" fmla="*/ 2223 h 21600"/>
              <a:gd name="T10" fmla="*/ 24118 w 21600"/>
              <a:gd name="T11" fmla="*/ 8592 h 21600"/>
              <a:gd name="T12" fmla="*/ 20993 w 21600"/>
              <a:gd name="T13" fmla="*/ 12960 h 21600"/>
              <a:gd name="T14" fmla="*/ 16625 w 21600"/>
              <a:gd name="T15" fmla="*/ 9834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289" y="9393"/>
                </a:moveTo>
                <a:cubicBezTo>
                  <a:pt x="18600" y="5240"/>
                  <a:pt x="15009" y="2195"/>
                  <a:pt x="10800" y="2195"/>
                </a:cubicBezTo>
                <a:cubicBezTo>
                  <a:pt x="6047" y="2195"/>
                  <a:pt x="2195" y="6047"/>
                  <a:pt x="2195" y="10799"/>
                </a:cubicBezTo>
                <a:lnTo>
                  <a:pt x="0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083" y="0"/>
                  <a:pt x="20590" y="3822"/>
                  <a:pt x="21454" y="9034"/>
                </a:cubicBezTo>
                <a:lnTo>
                  <a:pt x="24118" y="8592"/>
                </a:lnTo>
                <a:lnTo>
                  <a:pt x="20993" y="12960"/>
                </a:lnTo>
                <a:lnTo>
                  <a:pt x="16625" y="9834"/>
                </a:lnTo>
                <a:lnTo>
                  <a:pt x="19289" y="9393"/>
                </a:lnTo>
                <a:close/>
              </a:path>
            </a:pathLst>
          </a:custGeom>
          <a:solidFill>
            <a:srgbClr val="99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327" name="AutoShape 15">
            <a:extLst>
              <a:ext uri="{FF2B5EF4-FFF2-40B4-BE49-F238E27FC236}">
                <a16:creationId xmlns:a16="http://schemas.microsoft.com/office/drawing/2014/main" id="{3ADA02CF-6544-44C8-AEDD-C20FAAB83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1988840"/>
            <a:ext cx="1439863" cy="1990378"/>
          </a:xfrm>
          <a:custGeom>
            <a:avLst/>
            <a:gdLst>
              <a:gd name="G0" fmla="+- -616680 0 0"/>
              <a:gd name="G1" fmla="+- -11796480 0 0"/>
              <a:gd name="G2" fmla="+- -616680 0 -11796480"/>
              <a:gd name="G3" fmla="+- 10800 0 0"/>
              <a:gd name="G4" fmla="+- 0 0 -61668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605 0 0"/>
              <a:gd name="G9" fmla="+- 0 0 -11796480"/>
              <a:gd name="G10" fmla="+- 8605 0 2700"/>
              <a:gd name="G11" fmla="cos G10 -616680"/>
              <a:gd name="G12" fmla="sin G10 -616680"/>
              <a:gd name="G13" fmla="cos 13500 -616680"/>
              <a:gd name="G14" fmla="sin 13500 -616680"/>
              <a:gd name="G15" fmla="+- G11 10800 0"/>
              <a:gd name="G16" fmla="+- G12 10800 0"/>
              <a:gd name="G17" fmla="+- G13 10800 0"/>
              <a:gd name="G18" fmla="+- G14 10800 0"/>
              <a:gd name="G19" fmla="*/ 8605 1 2"/>
              <a:gd name="G20" fmla="+- G19 5400 0"/>
              <a:gd name="G21" fmla="cos G20 -616680"/>
              <a:gd name="G22" fmla="sin G20 -616680"/>
              <a:gd name="G23" fmla="+- G21 10800 0"/>
              <a:gd name="G24" fmla="+- G12 G23 G22"/>
              <a:gd name="G25" fmla="+- G22 G23 G11"/>
              <a:gd name="G26" fmla="cos 10800 -616680"/>
              <a:gd name="G27" fmla="sin 10800 -616680"/>
              <a:gd name="G28" fmla="cos 8605 -616680"/>
              <a:gd name="G29" fmla="sin 8605 -61668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-61668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605 G39"/>
              <a:gd name="G43" fmla="sin 8605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9914 w 21600"/>
              <a:gd name="T5" fmla="*/ 36 h 21600"/>
              <a:gd name="T6" fmla="*/ 1097 w 21600"/>
              <a:gd name="T7" fmla="*/ 10799 h 21600"/>
              <a:gd name="T8" fmla="*/ 10094 w 21600"/>
              <a:gd name="T9" fmla="*/ 2223 h 21600"/>
              <a:gd name="T10" fmla="*/ 24118 w 21600"/>
              <a:gd name="T11" fmla="*/ 8592 h 21600"/>
              <a:gd name="T12" fmla="*/ 20993 w 21600"/>
              <a:gd name="T13" fmla="*/ 12960 h 21600"/>
              <a:gd name="T14" fmla="*/ 16625 w 21600"/>
              <a:gd name="T15" fmla="*/ 9834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289" y="9393"/>
                </a:moveTo>
                <a:cubicBezTo>
                  <a:pt x="18600" y="5240"/>
                  <a:pt x="15009" y="2195"/>
                  <a:pt x="10800" y="2195"/>
                </a:cubicBezTo>
                <a:cubicBezTo>
                  <a:pt x="6047" y="2195"/>
                  <a:pt x="2195" y="6047"/>
                  <a:pt x="2195" y="10799"/>
                </a:cubicBezTo>
                <a:lnTo>
                  <a:pt x="0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083" y="0"/>
                  <a:pt x="20590" y="3822"/>
                  <a:pt x="21454" y="9034"/>
                </a:cubicBezTo>
                <a:lnTo>
                  <a:pt x="24118" y="8592"/>
                </a:lnTo>
                <a:lnTo>
                  <a:pt x="20993" y="12960"/>
                </a:lnTo>
                <a:lnTo>
                  <a:pt x="16625" y="9834"/>
                </a:lnTo>
                <a:lnTo>
                  <a:pt x="19289" y="9393"/>
                </a:lnTo>
                <a:close/>
              </a:path>
            </a:pathLst>
          </a:custGeom>
          <a:solidFill>
            <a:srgbClr val="99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328" name="AutoShape 16">
            <a:extLst>
              <a:ext uri="{FF2B5EF4-FFF2-40B4-BE49-F238E27FC236}">
                <a16:creationId xmlns:a16="http://schemas.microsoft.com/office/drawing/2014/main" id="{DE332F60-BDEE-43A4-A512-004796B7D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1988840"/>
            <a:ext cx="2016125" cy="1990378"/>
          </a:xfrm>
          <a:custGeom>
            <a:avLst/>
            <a:gdLst>
              <a:gd name="G0" fmla="+- -616680 0 0"/>
              <a:gd name="G1" fmla="+- -11796480 0 0"/>
              <a:gd name="G2" fmla="+- -616680 0 -11796480"/>
              <a:gd name="G3" fmla="+- 10800 0 0"/>
              <a:gd name="G4" fmla="+- 0 0 -61668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605 0 0"/>
              <a:gd name="G9" fmla="+- 0 0 -11796480"/>
              <a:gd name="G10" fmla="+- 8605 0 2700"/>
              <a:gd name="G11" fmla="cos G10 -616680"/>
              <a:gd name="G12" fmla="sin G10 -616680"/>
              <a:gd name="G13" fmla="cos 13500 -616680"/>
              <a:gd name="G14" fmla="sin 13500 -616680"/>
              <a:gd name="G15" fmla="+- G11 10800 0"/>
              <a:gd name="G16" fmla="+- G12 10800 0"/>
              <a:gd name="G17" fmla="+- G13 10800 0"/>
              <a:gd name="G18" fmla="+- G14 10800 0"/>
              <a:gd name="G19" fmla="*/ 8605 1 2"/>
              <a:gd name="G20" fmla="+- G19 5400 0"/>
              <a:gd name="G21" fmla="cos G20 -616680"/>
              <a:gd name="G22" fmla="sin G20 -616680"/>
              <a:gd name="G23" fmla="+- G21 10800 0"/>
              <a:gd name="G24" fmla="+- G12 G23 G22"/>
              <a:gd name="G25" fmla="+- G22 G23 G11"/>
              <a:gd name="G26" fmla="cos 10800 -616680"/>
              <a:gd name="G27" fmla="sin 10800 -616680"/>
              <a:gd name="G28" fmla="cos 8605 -616680"/>
              <a:gd name="G29" fmla="sin 8605 -61668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-61668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605 G39"/>
              <a:gd name="G43" fmla="sin 8605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9914 w 21600"/>
              <a:gd name="T5" fmla="*/ 36 h 21600"/>
              <a:gd name="T6" fmla="*/ 1097 w 21600"/>
              <a:gd name="T7" fmla="*/ 10799 h 21600"/>
              <a:gd name="T8" fmla="*/ 10094 w 21600"/>
              <a:gd name="T9" fmla="*/ 2223 h 21600"/>
              <a:gd name="T10" fmla="*/ 24118 w 21600"/>
              <a:gd name="T11" fmla="*/ 8592 h 21600"/>
              <a:gd name="T12" fmla="*/ 20993 w 21600"/>
              <a:gd name="T13" fmla="*/ 12960 h 21600"/>
              <a:gd name="T14" fmla="*/ 16625 w 21600"/>
              <a:gd name="T15" fmla="*/ 9834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289" y="9393"/>
                </a:moveTo>
                <a:cubicBezTo>
                  <a:pt x="18600" y="5240"/>
                  <a:pt x="15009" y="2195"/>
                  <a:pt x="10800" y="2195"/>
                </a:cubicBezTo>
                <a:cubicBezTo>
                  <a:pt x="6047" y="2195"/>
                  <a:pt x="2195" y="6047"/>
                  <a:pt x="2195" y="10799"/>
                </a:cubicBezTo>
                <a:lnTo>
                  <a:pt x="0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083" y="0"/>
                  <a:pt x="20590" y="3822"/>
                  <a:pt x="21454" y="9034"/>
                </a:cubicBezTo>
                <a:lnTo>
                  <a:pt x="24118" y="8592"/>
                </a:lnTo>
                <a:lnTo>
                  <a:pt x="20993" y="12960"/>
                </a:lnTo>
                <a:lnTo>
                  <a:pt x="16625" y="9834"/>
                </a:lnTo>
                <a:lnTo>
                  <a:pt x="19289" y="9393"/>
                </a:lnTo>
                <a:close/>
              </a:path>
            </a:pathLst>
          </a:custGeom>
          <a:solidFill>
            <a:srgbClr val="99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329" name="AutoShape 17">
            <a:extLst>
              <a:ext uri="{FF2B5EF4-FFF2-40B4-BE49-F238E27FC236}">
                <a16:creationId xmlns:a16="http://schemas.microsoft.com/office/drawing/2014/main" id="{884915DF-4554-4A35-93CF-F592D3911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1988840"/>
            <a:ext cx="2951163" cy="1990378"/>
          </a:xfrm>
          <a:custGeom>
            <a:avLst/>
            <a:gdLst>
              <a:gd name="G0" fmla="+- -616680 0 0"/>
              <a:gd name="G1" fmla="+- -11796480 0 0"/>
              <a:gd name="G2" fmla="+- -616680 0 -11796480"/>
              <a:gd name="G3" fmla="+- 10800 0 0"/>
              <a:gd name="G4" fmla="+- 0 0 -61668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605 0 0"/>
              <a:gd name="G9" fmla="+- 0 0 -11796480"/>
              <a:gd name="G10" fmla="+- 8605 0 2700"/>
              <a:gd name="G11" fmla="cos G10 -616680"/>
              <a:gd name="G12" fmla="sin G10 -616680"/>
              <a:gd name="G13" fmla="cos 13500 -616680"/>
              <a:gd name="G14" fmla="sin 13500 -616680"/>
              <a:gd name="G15" fmla="+- G11 10800 0"/>
              <a:gd name="G16" fmla="+- G12 10800 0"/>
              <a:gd name="G17" fmla="+- G13 10800 0"/>
              <a:gd name="G18" fmla="+- G14 10800 0"/>
              <a:gd name="G19" fmla="*/ 8605 1 2"/>
              <a:gd name="G20" fmla="+- G19 5400 0"/>
              <a:gd name="G21" fmla="cos G20 -616680"/>
              <a:gd name="G22" fmla="sin G20 -616680"/>
              <a:gd name="G23" fmla="+- G21 10800 0"/>
              <a:gd name="G24" fmla="+- G12 G23 G22"/>
              <a:gd name="G25" fmla="+- G22 G23 G11"/>
              <a:gd name="G26" fmla="cos 10800 -616680"/>
              <a:gd name="G27" fmla="sin 10800 -616680"/>
              <a:gd name="G28" fmla="cos 8605 -616680"/>
              <a:gd name="G29" fmla="sin 8605 -61668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-61668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605 G39"/>
              <a:gd name="G43" fmla="sin 8605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9914 w 21600"/>
              <a:gd name="T5" fmla="*/ 36 h 21600"/>
              <a:gd name="T6" fmla="*/ 1097 w 21600"/>
              <a:gd name="T7" fmla="*/ 10799 h 21600"/>
              <a:gd name="T8" fmla="*/ 10094 w 21600"/>
              <a:gd name="T9" fmla="*/ 2223 h 21600"/>
              <a:gd name="T10" fmla="*/ 24118 w 21600"/>
              <a:gd name="T11" fmla="*/ 8592 h 21600"/>
              <a:gd name="T12" fmla="*/ 20993 w 21600"/>
              <a:gd name="T13" fmla="*/ 12960 h 21600"/>
              <a:gd name="T14" fmla="*/ 16625 w 21600"/>
              <a:gd name="T15" fmla="*/ 9834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289" y="9393"/>
                </a:moveTo>
                <a:cubicBezTo>
                  <a:pt x="18600" y="5240"/>
                  <a:pt x="15009" y="2195"/>
                  <a:pt x="10800" y="2195"/>
                </a:cubicBezTo>
                <a:cubicBezTo>
                  <a:pt x="6047" y="2195"/>
                  <a:pt x="2195" y="6047"/>
                  <a:pt x="2195" y="10799"/>
                </a:cubicBezTo>
                <a:lnTo>
                  <a:pt x="0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083" y="0"/>
                  <a:pt x="20590" y="3822"/>
                  <a:pt x="21454" y="9034"/>
                </a:cubicBezTo>
                <a:lnTo>
                  <a:pt x="24118" y="8592"/>
                </a:lnTo>
                <a:lnTo>
                  <a:pt x="20993" y="12960"/>
                </a:lnTo>
                <a:lnTo>
                  <a:pt x="16625" y="9834"/>
                </a:lnTo>
                <a:lnTo>
                  <a:pt x="19289" y="9393"/>
                </a:lnTo>
                <a:close/>
              </a:path>
            </a:pathLst>
          </a:custGeom>
          <a:solidFill>
            <a:srgbClr val="99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330" name="AutoShape 18">
            <a:extLst>
              <a:ext uri="{FF2B5EF4-FFF2-40B4-BE49-F238E27FC236}">
                <a16:creationId xmlns:a16="http://schemas.microsoft.com/office/drawing/2014/main" id="{84006961-D5FA-40D0-A3F5-221B33A1B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1988840"/>
            <a:ext cx="4248150" cy="1990378"/>
          </a:xfrm>
          <a:custGeom>
            <a:avLst/>
            <a:gdLst>
              <a:gd name="G0" fmla="+- -616680 0 0"/>
              <a:gd name="G1" fmla="+- -11796480 0 0"/>
              <a:gd name="G2" fmla="+- -616680 0 -11796480"/>
              <a:gd name="G3" fmla="+- 10800 0 0"/>
              <a:gd name="G4" fmla="+- 0 0 -61668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605 0 0"/>
              <a:gd name="G9" fmla="+- 0 0 -11796480"/>
              <a:gd name="G10" fmla="+- 8605 0 2700"/>
              <a:gd name="G11" fmla="cos G10 -616680"/>
              <a:gd name="G12" fmla="sin G10 -616680"/>
              <a:gd name="G13" fmla="cos 13500 -616680"/>
              <a:gd name="G14" fmla="sin 13500 -616680"/>
              <a:gd name="G15" fmla="+- G11 10800 0"/>
              <a:gd name="G16" fmla="+- G12 10800 0"/>
              <a:gd name="G17" fmla="+- G13 10800 0"/>
              <a:gd name="G18" fmla="+- G14 10800 0"/>
              <a:gd name="G19" fmla="*/ 8605 1 2"/>
              <a:gd name="G20" fmla="+- G19 5400 0"/>
              <a:gd name="G21" fmla="cos G20 -616680"/>
              <a:gd name="G22" fmla="sin G20 -616680"/>
              <a:gd name="G23" fmla="+- G21 10800 0"/>
              <a:gd name="G24" fmla="+- G12 G23 G22"/>
              <a:gd name="G25" fmla="+- G22 G23 G11"/>
              <a:gd name="G26" fmla="cos 10800 -616680"/>
              <a:gd name="G27" fmla="sin 10800 -616680"/>
              <a:gd name="G28" fmla="cos 8605 -616680"/>
              <a:gd name="G29" fmla="sin 8605 -61668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-61668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605 G39"/>
              <a:gd name="G43" fmla="sin 8605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9914 w 21600"/>
              <a:gd name="T5" fmla="*/ 36 h 21600"/>
              <a:gd name="T6" fmla="*/ 1097 w 21600"/>
              <a:gd name="T7" fmla="*/ 10799 h 21600"/>
              <a:gd name="T8" fmla="*/ 10094 w 21600"/>
              <a:gd name="T9" fmla="*/ 2223 h 21600"/>
              <a:gd name="T10" fmla="*/ 24118 w 21600"/>
              <a:gd name="T11" fmla="*/ 8592 h 21600"/>
              <a:gd name="T12" fmla="*/ 20993 w 21600"/>
              <a:gd name="T13" fmla="*/ 12960 h 21600"/>
              <a:gd name="T14" fmla="*/ 16625 w 21600"/>
              <a:gd name="T15" fmla="*/ 9834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289" y="9393"/>
                </a:moveTo>
                <a:cubicBezTo>
                  <a:pt x="18600" y="5240"/>
                  <a:pt x="15009" y="2195"/>
                  <a:pt x="10800" y="2195"/>
                </a:cubicBezTo>
                <a:cubicBezTo>
                  <a:pt x="6047" y="2195"/>
                  <a:pt x="2195" y="6047"/>
                  <a:pt x="2195" y="10799"/>
                </a:cubicBezTo>
                <a:lnTo>
                  <a:pt x="0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083" y="0"/>
                  <a:pt x="20590" y="3822"/>
                  <a:pt x="21454" y="9034"/>
                </a:cubicBezTo>
                <a:lnTo>
                  <a:pt x="24118" y="8592"/>
                </a:lnTo>
                <a:lnTo>
                  <a:pt x="20993" y="12960"/>
                </a:lnTo>
                <a:lnTo>
                  <a:pt x="16625" y="9834"/>
                </a:lnTo>
                <a:lnTo>
                  <a:pt x="19289" y="9393"/>
                </a:lnTo>
                <a:close/>
              </a:path>
            </a:pathLst>
          </a:custGeom>
          <a:solidFill>
            <a:srgbClr val="99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331" name="AutoShape 19">
            <a:extLst>
              <a:ext uri="{FF2B5EF4-FFF2-40B4-BE49-F238E27FC236}">
                <a16:creationId xmlns:a16="http://schemas.microsoft.com/office/drawing/2014/main" id="{C327A1F5-C921-4D00-9268-AE7B1E33A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4463306"/>
            <a:ext cx="4248150" cy="1990378"/>
          </a:xfrm>
          <a:custGeom>
            <a:avLst/>
            <a:gdLst>
              <a:gd name="G0" fmla="+- -616680 0 0"/>
              <a:gd name="G1" fmla="+- -11796480 0 0"/>
              <a:gd name="G2" fmla="+- -616680 0 -11796480"/>
              <a:gd name="G3" fmla="+- 10800 0 0"/>
              <a:gd name="G4" fmla="+- 0 0 -61668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605 0 0"/>
              <a:gd name="G9" fmla="+- 0 0 -11796480"/>
              <a:gd name="G10" fmla="+- 8605 0 2700"/>
              <a:gd name="G11" fmla="cos G10 -616680"/>
              <a:gd name="G12" fmla="sin G10 -616680"/>
              <a:gd name="G13" fmla="cos 13500 -616680"/>
              <a:gd name="G14" fmla="sin 13500 -616680"/>
              <a:gd name="G15" fmla="+- G11 10800 0"/>
              <a:gd name="G16" fmla="+- G12 10800 0"/>
              <a:gd name="G17" fmla="+- G13 10800 0"/>
              <a:gd name="G18" fmla="+- G14 10800 0"/>
              <a:gd name="G19" fmla="*/ 8605 1 2"/>
              <a:gd name="G20" fmla="+- G19 5400 0"/>
              <a:gd name="G21" fmla="cos G20 -616680"/>
              <a:gd name="G22" fmla="sin G20 -616680"/>
              <a:gd name="G23" fmla="+- G21 10800 0"/>
              <a:gd name="G24" fmla="+- G12 G23 G22"/>
              <a:gd name="G25" fmla="+- G22 G23 G11"/>
              <a:gd name="G26" fmla="cos 10800 -616680"/>
              <a:gd name="G27" fmla="sin 10800 -616680"/>
              <a:gd name="G28" fmla="cos 8605 -616680"/>
              <a:gd name="G29" fmla="sin 8605 -61668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-61668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605 G39"/>
              <a:gd name="G43" fmla="sin 8605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9914 w 21600"/>
              <a:gd name="T5" fmla="*/ 36 h 21600"/>
              <a:gd name="T6" fmla="*/ 1097 w 21600"/>
              <a:gd name="T7" fmla="*/ 10799 h 21600"/>
              <a:gd name="T8" fmla="*/ 10094 w 21600"/>
              <a:gd name="T9" fmla="*/ 2223 h 21600"/>
              <a:gd name="T10" fmla="*/ 24118 w 21600"/>
              <a:gd name="T11" fmla="*/ 8592 h 21600"/>
              <a:gd name="T12" fmla="*/ 20993 w 21600"/>
              <a:gd name="T13" fmla="*/ 12960 h 21600"/>
              <a:gd name="T14" fmla="*/ 16625 w 21600"/>
              <a:gd name="T15" fmla="*/ 9834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289" y="9393"/>
                </a:moveTo>
                <a:cubicBezTo>
                  <a:pt x="18600" y="5240"/>
                  <a:pt x="15009" y="2195"/>
                  <a:pt x="10800" y="2195"/>
                </a:cubicBezTo>
                <a:cubicBezTo>
                  <a:pt x="6047" y="2195"/>
                  <a:pt x="2195" y="6047"/>
                  <a:pt x="2195" y="10799"/>
                </a:cubicBezTo>
                <a:lnTo>
                  <a:pt x="0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083" y="0"/>
                  <a:pt x="20590" y="3822"/>
                  <a:pt x="21454" y="9034"/>
                </a:cubicBezTo>
                <a:lnTo>
                  <a:pt x="24118" y="8592"/>
                </a:lnTo>
                <a:lnTo>
                  <a:pt x="20993" y="12960"/>
                </a:lnTo>
                <a:lnTo>
                  <a:pt x="16625" y="9834"/>
                </a:lnTo>
                <a:lnTo>
                  <a:pt x="19289" y="9393"/>
                </a:lnTo>
                <a:close/>
              </a:path>
            </a:pathLst>
          </a:custGeom>
          <a:solidFill>
            <a:srgbClr val="99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332" name="Line 20">
            <a:extLst>
              <a:ext uri="{FF2B5EF4-FFF2-40B4-BE49-F238E27FC236}">
                <a16:creationId xmlns:a16="http://schemas.microsoft.com/office/drawing/2014/main" id="{390F502F-3529-4C6C-BD0A-393975AC808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5513" y="5687790"/>
            <a:ext cx="51847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333" name="AutoShape 21">
            <a:extLst>
              <a:ext uri="{FF2B5EF4-FFF2-40B4-BE49-F238E27FC236}">
                <a16:creationId xmlns:a16="http://schemas.microsoft.com/office/drawing/2014/main" id="{65CF410E-9E04-4CC1-87EF-EAB189EAB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5888" y="4463306"/>
            <a:ext cx="2951162" cy="1990378"/>
          </a:xfrm>
          <a:custGeom>
            <a:avLst/>
            <a:gdLst>
              <a:gd name="G0" fmla="+- -616680 0 0"/>
              <a:gd name="G1" fmla="+- -11796480 0 0"/>
              <a:gd name="G2" fmla="+- -616680 0 -11796480"/>
              <a:gd name="G3" fmla="+- 10800 0 0"/>
              <a:gd name="G4" fmla="+- 0 0 -61668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605 0 0"/>
              <a:gd name="G9" fmla="+- 0 0 -11796480"/>
              <a:gd name="G10" fmla="+- 8605 0 2700"/>
              <a:gd name="G11" fmla="cos G10 -616680"/>
              <a:gd name="G12" fmla="sin G10 -616680"/>
              <a:gd name="G13" fmla="cos 13500 -616680"/>
              <a:gd name="G14" fmla="sin 13500 -616680"/>
              <a:gd name="G15" fmla="+- G11 10800 0"/>
              <a:gd name="G16" fmla="+- G12 10800 0"/>
              <a:gd name="G17" fmla="+- G13 10800 0"/>
              <a:gd name="G18" fmla="+- G14 10800 0"/>
              <a:gd name="G19" fmla="*/ 8605 1 2"/>
              <a:gd name="G20" fmla="+- G19 5400 0"/>
              <a:gd name="G21" fmla="cos G20 -616680"/>
              <a:gd name="G22" fmla="sin G20 -616680"/>
              <a:gd name="G23" fmla="+- G21 10800 0"/>
              <a:gd name="G24" fmla="+- G12 G23 G22"/>
              <a:gd name="G25" fmla="+- G22 G23 G11"/>
              <a:gd name="G26" fmla="cos 10800 -616680"/>
              <a:gd name="G27" fmla="sin 10800 -616680"/>
              <a:gd name="G28" fmla="cos 8605 -616680"/>
              <a:gd name="G29" fmla="sin 8605 -61668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-61668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605 G39"/>
              <a:gd name="G43" fmla="sin 8605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9914 w 21600"/>
              <a:gd name="T5" fmla="*/ 36 h 21600"/>
              <a:gd name="T6" fmla="*/ 1097 w 21600"/>
              <a:gd name="T7" fmla="*/ 10799 h 21600"/>
              <a:gd name="T8" fmla="*/ 10094 w 21600"/>
              <a:gd name="T9" fmla="*/ 2223 h 21600"/>
              <a:gd name="T10" fmla="*/ 24118 w 21600"/>
              <a:gd name="T11" fmla="*/ 8592 h 21600"/>
              <a:gd name="T12" fmla="*/ 20993 w 21600"/>
              <a:gd name="T13" fmla="*/ 12960 h 21600"/>
              <a:gd name="T14" fmla="*/ 16625 w 21600"/>
              <a:gd name="T15" fmla="*/ 9834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289" y="9393"/>
                </a:moveTo>
                <a:cubicBezTo>
                  <a:pt x="18600" y="5240"/>
                  <a:pt x="15009" y="2195"/>
                  <a:pt x="10800" y="2195"/>
                </a:cubicBezTo>
                <a:cubicBezTo>
                  <a:pt x="6047" y="2195"/>
                  <a:pt x="2195" y="6047"/>
                  <a:pt x="2195" y="10799"/>
                </a:cubicBezTo>
                <a:lnTo>
                  <a:pt x="0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083" y="0"/>
                  <a:pt x="20590" y="3822"/>
                  <a:pt x="21454" y="9034"/>
                </a:cubicBezTo>
                <a:lnTo>
                  <a:pt x="24118" y="8592"/>
                </a:lnTo>
                <a:lnTo>
                  <a:pt x="20993" y="12960"/>
                </a:lnTo>
                <a:lnTo>
                  <a:pt x="16625" y="9834"/>
                </a:lnTo>
                <a:lnTo>
                  <a:pt x="19289" y="9393"/>
                </a:lnTo>
                <a:close/>
              </a:path>
            </a:pathLst>
          </a:custGeom>
          <a:solidFill>
            <a:srgbClr val="99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334" name="AutoShape 22">
            <a:extLst>
              <a:ext uri="{FF2B5EF4-FFF2-40B4-BE49-F238E27FC236}">
                <a16:creationId xmlns:a16="http://schemas.microsoft.com/office/drawing/2014/main" id="{EAF64147-A39E-419B-BE0A-12243ED73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9488" y="4463306"/>
            <a:ext cx="2016125" cy="1990378"/>
          </a:xfrm>
          <a:custGeom>
            <a:avLst/>
            <a:gdLst>
              <a:gd name="G0" fmla="+- -616680 0 0"/>
              <a:gd name="G1" fmla="+- -11796480 0 0"/>
              <a:gd name="G2" fmla="+- -616680 0 -11796480"/>
              <a:gd name="G3" fmla="+- 10800 0 0"/>
              <a:gd name="G4" fmla="+- 0 0 -61668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605 0 0"/>
              <a:gd name="G9" fmla="+- 0 0 -11796480"/>
              <a:gd name="G10" fmla="+- 8605 0 2700"/>
              <a:gd name="G11" fmla="cos G10 -616680"/>
              <a:gd name="G12" fmla="sin G10 -616680"/>
              <a:gd name="G13" fmla="cos 13500 -616680"/>
              <a:gd name="G14" fmla="sin 13500 -616680"/>
              <a:gd name="G15" fmla="+- G11 10800 0"/>
              <a:gd name="G16" fmla="+- G12 10800 0"/>
              <a:gd name="G17" fmla="+- G13 10800 0"/>
              <a:gd name="G18" fmla="+- G14 10800 0"/>
              <a:gd name="G19" fmla="*/ 8605 1 2"/>
              <a:gd name="G20" fmla="+- G19 5400 0"/>
              <a:gd name="G21" fmla="cos G20 -616680"/>
              <a:gd name="G22" fmla="sin G20 -616680"/>
              <a:gd name="G23" fmla="+- G21 10800 0"/>
              <a:gd name="G24" fmla="+- G12 G23 G22"/>
              <a:gd name="G25" fmla="+- G22 G23 G11"/>
              <a:gd name="G26" fmla="cos 10800 -616680"/>
              <a:gd name="G27" fmla="sin 10800 -616680"/>
              <a:gd name="G28" fmla="cos 8605 -616680"/>
              <a:gd name="G29" fmla="sin 8605 -61668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-61668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605 G39"/>
              <a:gd name="G43" fmla="sin 8605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9914 w 21600"/>
              <a:gd name="T5" fmla="*/ 36 h 21600"/>
              <a:gd name="T6" fmla="*/ 1097 w 21600"/>
              <a:gd name="T7" fmla="*/ 10799 h 21600"/>
              <a:gd name="T8" fmla="*/ 10094 w 21600"/>
              <a:gd name="T9" fmla="*/ 2223 h 21600"/>
              <a:gd name="T10" fmla="*/ 24118 w 21600"/>
              <a:gd name="T11" fmla="*/ 8592 h 21600"/>
              <a:gd name="T12" fmla="*/ 20993 w 21600"/>
              <a:gd name="T13" fmla="*/ 12960 h 21600"/>
              <a:gd name="T14" fmla="*/ 16625 w 21600"/>
              <a:gd name="T15" fmla="*/ 9834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289" y="9393"/>
                </a:moveTo>
                <a:cubicBezTo>
                  <a:pt x="18600" y="5240"/>
                  <a:pt x="15009" y="2195"/>
                  <a:pt x="10800" y="2195"/>
                </a:cubicBezTo>
                <a:cubicBezTo>
                  <a:pt x="6047" y="2195"/>
                  <a:pt x="2195" y="6047"/>
                  <a:pt x="2195" y="10799"/>
                </a:cubicBezTo>
                <a:lnTo>
                  <a:pt x="0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083" y="0"/>
                  <a:pt x="20590" y="3822"/>
                  <a:pt x="21454" y="9034"/>
                </a:cubicBezTo>
                <a:lnTo>
                  <a:pt x="24118" y="8592"/>
                </a:lnTo>
                <a:lnTo>
                  <a:pt x="20993" y="12960"/>
                </a:lnTo>
                <a:lnTo>
                  <a:pt x="16625" y="9834"/>
                </a:lnTo>
                <a:lnTo>
                  <a:pt x="19289" y="9393"/>
                </a:lnTo>
                <a:close/>
              </a:path>
            </a:pathLst>
          </a:custGeom>
          <a:solidFill>
            <a:srgbClr val="99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335" name="AutoShape 23">
            <a:extLst>
              <a:ext uri="{FF2B5EF4-FFF2-40B4-BE49-F238E27FC236}">
                <a16:creationId xmlns:a16="http://schemas.microsoft.com/office/drawing/2014/main" id="{E4B767E2-3E99-4687-AF8A-FF6F748FB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750" y="4463306"/>
            <a:ext cx="1439863" cy="1990378"/>
          </a:xfrm>
          <a:custGeom>
            <a:avLst/>
            <a:gdLst>
              <a:gd name="G0" fmla="+- -616680 0 0"/>
              <a:gd name="G1" fmla="+- -11796480 0 0"/>
              <a:gd name="G2" fmla="+- -616680 0 -11796480"/>
              <a:gd name="G3" fmla="+- 10800 0 0"/>
              <a:gd name="G4" fmla="+- 0 0 -61668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605 0 0"/>
              <a:gd name="G9" fmla="+- 0 0 -11796480"/>
              <a:gd name="G10" fmla="+- 8605 0 2700"/>
              <a:gd name="G11" fmla="cos G10 -616680"/>
              <a:gd name="G12" fmla="sin G10 -616680"/>
              <a:gd name="G13" fmla="cos 13500 -616680"/>
              <a:gd name="G14" fmla="sin 13500 -616680"/>
              <a:gd name="G15" fmla="+- G11 10800 0"/>
              <a:gd name="G16" fmla="+- G12 10800 0"/>
              <a:gd name="G17" fmla="+- G13 10800 0"/>
              <a:gd name="G18" fmla="+- G14 10800 0"/>
              <a:gd name="G19" fmla="*/ 8605 1 2"/>
              <a:gd name="G20" fmla="+- G19 5400 0"/>
              <a:gd name="G21" fmla="cos G20 -616680"/>
              <a:gd name="G22" fmla="sin G20 -616680"/>
              <a:gd name="G23" fmla="+- G21 10800 0"/>
              <a:gd name="G24" fmla="+- G12 G23 G22"/>
              <a:gd name="G25" fmla="+- G22 G23 G11"/>
              <a:gd name="G26" fmla="cos 10800 -616680"/>
              <a:gd name="G27" fmla="sin 10800 -616680"/>
              <a:gd name="G28" fmla="cos 8605 -616680"/>
              <a:gd name="G29" fmla="sin 8605 -61668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-61668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605 G39"/>
              <a:gd name="G43" fmla="sin 8605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9914 w 21600"/>
              <a:gd name="T5" fmla="*/ 36 h 21600"/>
              <a:gd name="T6" fmla="*/ 1097 w 21600"/>
              <a:gd name="T7" fmla="*/ 10799 h 21600"/>
              <a:gd name="T8" fmla="*/ 10094 w 21600"/>
              <a:gd name="T9" fmla="*/ 2223 h 21600"/>
              <a:gd name="T10" fmla="*/ 24118 w 21600"/>
              <a:gd name="T11" fmla="*/ 8592 h 21600"/>
              <a:gd name="T12" fmla="*/ 20993 w 21600"/>
              <a:gd name="T13" fmla="*/ 12960 h 21600"/>
              <a:gd name="T14" fmla="*/ 16625 w 21600"/>
              <a:gd name="T15" fmla="*/ 9834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289" y="9393"/>
                </a:moveTo>
                <a:cubicBezTo>
                  <a:pt x="18600" y="5240"/>
                  <a:pt x="15009" y="2195"/>
                  <a:pt x="10800" y="2195"/>
                </a:cubicBezTo>
                <a:cubicBezTo>
                  <a:pt x="6047" y="2195"/>
                  <a:pt x="2195" y="6047"/>
                  <a:pt x="2195" y="10799"/>
                </a:cubicBezTo>
                <a:lnTo>
                  <a:pt x="0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083" y="0"/>
                  <a:pt x="20590" y="3822"/>
                  <a:pt x="21454" y="9034"/>
                </a:cubicBezTo>
                <a:lnTo>
                  <a:pt x="24118" y="8592"/>
                </a:lnTo>
                <a:lnTo>
                  <a:pt x="20993" y="12960"/>
                </a:lnTo>
                <a:lnTo>
                  <a:pt x="16625" y="9834"/>
                </a:lnTo>
                <a:lnTo>
                  <a:pt x="19289" y="9393"/>
                </a:lnTo>
                <a:close/>
              </a:path>
            </a:pathLst>
          </a:custGeom>
          <a:solidFill>
            <a:srgbClr val="99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336" name="AutoShape 24">
            <a:extLst>
              <a:ext uri="{FF2B5EF4-FFF2-40B4-BE49-F238E27FC236}">
                <a16:creationId xmlns:a16="http://schemas.microsoft.com/office/drawing/2014/main" id="{2932E9EA-2694-49A5-B313-C3D7FDC8A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1050" y="4463306"/>
            <a:ext cx="935038" cy="1990378"/>
          </a:xfrm>
          <a:custGeom>
            <a:avLst/>
            <a:gdLst>
              <a:gd name="G0" fmla="+- -616680 0 0"/>
              <a:gd name="G1" fmla="+- -11796480 0 0"/>
              <a:gd name="G2" fmla="+- -616680 0 -11796480"/>
              <a:gd name="G3" fmla="+- 10800 0 0"/>
              <a:gd name="G4" fmla="+- 0 0 -61668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605 0 0"/>
              <a:gd name="G9" fmla="+- 0 0 -11796480"/>
              <a:gd name="G10" fmla="+- 8605 0 2700"/>
              <a:gd name="G11" fmla="cos G10 -616680"/>
              <a:gd name="G12" fmla="sin G10 -616680"/>
              <a:gd name="G13" fmla="cos 13500 -616680"/>
              <a:gd name="G14" fmla="sin 13500 -616680"/>
              <a:gd name="G15" fmla="+- G11 10800 0"/>
              <a:gd name="G16" fmla="+- G12 10800 0"/>
              <a:gd name="G17" fmla="+- G13 10800 0"/>
              <a:gd name="G18" fmla="+- G14 10800 0"/>
              <a:gd name="G19" fmla="*/ 8605 1 2"/>
              <a:gd name="G20" fmla="+- G19 5400 0"/>
              <a:gd name="G21" fmla="cos G20 -616680"/>
              <a:gd name="G22" fmla="sin G20 -616680"/>
              <a:gd name="G23" fmla="+- G21 10800 0"/>
              <a:gd name="G24" fmla="+- G12 G23 G22"/>
              <a:gd name="G25" fmla="+- G22 G23 G11"/>
              <a:gd name="G26" fmla="cos 10800 -616680"/>
              <a:gd name="G27" fmla="sin 10800 -616680"/>
              <a:gd name="G28" fmla="cos 8605 -616680"/>
              <a:gd name="G29" fmla="sin 8605 -61668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-61668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605 G39"/>
              <a:gd name="G43" fmla="sin 8605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9914 w 21600"/>
              <a:gd name="T5" fmla="*/ 36 h 21600"/>
              <a:gd name="T6" fmla="*/ 1097 w 21600"/>
              <a:gd name="T7" fmla="*/ 10799 h 21600"/>
              <a:gd name="T8" fmla="*/ 10094 w 21600"/>
              <a:gd name="T9" fmla="*/ 2223 h 21600"/>
              <a:gd name="T10" fmla="*/ 24118 w 21600"/>
              <a:gd name="T11" fmla="*/ 8592 h 21600"/>
              <a:gd name="T12" fmla="*/ 20993 w 21600"/>
              <a:gd name="T13" fmla="*/ 12960 h 21600"/>
              <a:gd name="T14" fmla="*/ 16625 w 21600"/>
              <a:gd name="T15" fmla="*/ 9834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289" y="9393"/>
                </a:moveTo>
                <a:cubicBezTo>
                  <a:pt x="18600" y="5240"/>
                  <a:pt x="15009" y="2195"/>
                  <a:pt x="10800" y="2195"/>
                </a:cubicBezTo>
                <a:cubicBezTo>
                  <a:pt x="6047" y="2195"/>
                  <a:pt x="2195" y="6047"/>
                  <a:pt x="2195" y="10799"/>
                </a:cubicBezTo>
                <a:lnTo>
                  <a:pt x="0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083" y="0"/>
                  <a:pt x="20590" y="3822"/>
                  <a:pt x="21454" y="9034"/>
                </a:cubicBezTo>
                <a:lnTo>
                  <a:pt x="24118" y="8592"/>
                </a:lnTo>
                <a:lnTo>
                  <a:pt x="20993" y="12960"/>
                </a:lnTo>
                <a:lnTo>
                  <a:pt x="16625" y="9834"/>
                </a:lnTo>
                <a:lnTo>
                  <a:pt x="19289" y="9393"/>
                </a:lnTo>
                <a:close/>
              </a:path>
            </a:pathLst>
          </a:custGeom>
          <a:solidFill>
            <a:srgbClr val="99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337" name="Text Box 25">
            <a:extLst>
              <a:ext uri="{FF2B5EF4-FFF2-40B4-BE49-F238E27FC236}">
                <a16:creationId xmlns:a16="http://schemas.microsoft.com/office/drawing/2014/main" id="{A93F06EF-1569-49BE-B7C0-59D2D3E17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5775995"/>
            <a:ext cx="69135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>
                <a:solidFill>
                  <a:srgbClr val="00478F"/>
                </a:solidFill>
                <a:latin typeface="Arial" panose="020B0604020202020204" pitchFamily="34" charset="0"/>
              </a:rPr>
              <a:t>Ausgangsvarianz - Ergebniskonstanz</a:t>
            </a:r>
          </a:p>
        </p:txBody>
      </p:sp>
      <p:sp>
        <p:nvSpPr>
          <p:cNvPr id="13338" name="Text Box 26">
            <a:extLst>
              <a:ext uri="{FF2B5EF4-FFF2-40B4-BE49-F238E27FC236}">
                <a16:creationId xmlns:a16="http://schemas.microsoft.com/office/drawing/2014/main" id="{CDB3AD21-54B3-4EFB-83B7-54C2FCA89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3230092"/>
            <a:ext cx="69135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>
                <a:solidFill>
                  <a:srgbClr val="00478F"/>
                </a:solidFill>
                <a:latin typeface="Arial" panose="020B0604020202020204" pitchFamily="34" charset="0"/>
              </a:rPr>
              <a:t>Ausgangskonstanz - Ergebnisvarianz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DDCE656-7630-446A-A296-B31E93BC0FDE}"/>
              </a:ext>
            </a:extLst>
          </p:cNvPr>
          <p:cNvSpPr/>
          <p:nvPr/>
        </p:nvSpPr>
        <p:spPr bwMode="auto">
          <a:xfrm>
            <a:off x="2628900" y="2925292"/>
            <a:ext cx="358924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1B68841-C351-4B23-B63C-E8E4305EB3C8}"/>
              </a:ext>
            </a:extLst>
          </p:cNvPr>
          <p:cNvSpPr/>
          <p:nvPr/>
        </p:nvSpPr>
        <p:spPr bwMode="auto">
          <a:xfrm>
            <a:off x="6589563" y="5548561"/>
            <a:ext cx="358924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2BFC2394-7C44-4895-BAE0-5949B30BD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1092806"/>
            <a:ext cx="6215062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>
            <a:defPPr>
              <a:defRPr lang="de-DE"/>
            </a:defPPr>
            <a:lvl1pPr algn="ctr" hangingPunct="0">
              <a:defRPr sz="3200" b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e-DE" altLang="de-DE" dirty="0">
                <a:solidFill>
                  <a:srgbClr val="00478F"/>
                </a:solidFill>
              </a:rPr>
              <a:t>Vielfalt/Variantenreichtum</a:t>
            </a:r>
          </a:p>
        </p:txBody>
      </p:sp>
    </p:spTree>
    <p:extLst>
      <p:ext uri="{BB962C8B-B14F-4D97-AF65-F5344CB8AC3E}">
        <p14:creationId xmlns:p14="http://schemas.microsoft.com/office/powerpoint/2010/main" val="343096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>
            <a:extLst>
              <a:ext uri="{FF2B5EF4-FFF2-40B4-BE49-F238E27FC236}">
                <a16:creationId xmlns:a16="http://schemas.microsoft.com/office/drawing/2014/main" id="{F2400C15-39F5-4C07-A5B3-AD7D9FFD4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9413" y="836712"/>
            <a:ext cx="6215062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>
            <a:defPPr>
              <a:defRPr lang="de-DE"/>
            </a:defPPr>
            <a:lvl1pPr algn="ctr" hangingPunct="0">
              <a:defRPr sz="3200" b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e-DE" altLang="de-DE" dirty="0">
                <a:solidFill>
                  <a:srgbClr val="00478F"/>
                </a:solidFill>
              </a:rPr>
              <a:t>Vielfalt/Variantenreichtum</a:t>
            </a:r>
          </a:p>
        </p:txBody>
      </p:sp>
      <p:sp>
        <p:nvSpPr>
          <p:cNvPr id="22" name="Text Box 26">
            <a:extLst>
              <a:ext uri="{FF2B5EF4-FFF2-40B4-BE49-F238E27FC236}">
                <a16:creationId xmlns:a16="http://schemas.microsoft.com/office/drawing/2014/main" id="{8809CC19-555F-4E67-BF40-3554E5E7A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5733256"/>
            <a:ext cx="69135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>
                <a:solidFill>
                  <a:srgbClr val="00478F"/>
                </a:solidFill>
                <a:latin typeface="Arial" panose="020B0604020202020204" pitchFamily="34" charset="0"/>
              </a:rPr>
              <a:t>Ausgangskonstanz - Ergebnisvarianz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F7B1B1-F441-4980-8814-5CDB725A5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628" y="1657328"/>
            <a:ext cx="5760131" cy="384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7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>
            <a:extLst>
              <a:ext uri="{FF2B5EF4-FFF2-40B4-BE49-F238E27FC236}">
                <a16:creationId xmlns:a16="http://schemas.microsoft.com/office/drawing/2014/main" id="{F2400C15-39F5-4C07-A5B3-AD7D9FFD4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9413" y="836712"/>
            <a:ext cx="6215062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>
            <a:defPPr>
              <a:defRPr lang="de-DE"/>
            </a:defPPr>
            <a:lvl1pPr algn="ctr" hangingPunct="0">
              <a:defRPr sz="3200" b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e-DE" altLang="de-DE" dirty="0">
                <a:solidFill>
                  <a:srgbClr val="00478F"/>
                </a:solidFill>
              </a:rPr>
              <a:t>Vielfalt/Variantenreichtum</a:t>
            </a:r>
          </a:p>
        </p:txBody>
      </p:sp>
      <p:sp>
        <p:nvSpPr>
          <p:cNvPr id="21" name="Text Box 25">
            <a:extLst>
              <a:ext uri="{FF2B5EF4-FFF2-40B4-BE49-F238E27FC236}">
                <a16:creationId xmlns:a16="http://schemas.microsoft.com/office/drawing/2014/main" id="{402B1E62-95B6-40F7-A32E-C2C636D55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163" y="5790455"/>
            <a:ext cx="69135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>
                <a:solidFill>
                  <a:srgbClr val="00478F"/>
                </a:solidFill>
                <a:latin typeface="Arial" panose="020B0604020202020204" pitchFamily="34" charset="0"/>
              </a:rPr>
              <a:t>Ausgangsvarianz - Ergebniskonstanz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4BF54BF-ED86-424B-92F2-0A89904C7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637" y="1664713"/>
            <a:ext cx="6188614" cy="412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8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B56C0F-63F3-412F-ACFF-27DCB4B89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versteht man unter</a:t>
            </a:r>
            <a:br>
              <a:rPr lang="de-DE" dirty="0"/>
            </a:br>
            <a:r>
              <a:rPr lang="de-DE" dirty="0"/>
              <a:t>Koordination?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77CAF6B-A1B8-4790-ADE4-88262583832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268" y="1340767"/>
            <a:ext cx="8739220" cy="541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0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5">
            <a:extLst>
              <a:ext uri="{FF2B5EF4-FFF2-40B4-BE49-F238E27FC236}">
                <a16:creationId xmlns:a16="http://schemas.microsoft.com/office/drawing/2014/main" id="{895C81BA-5A33-4977-A900-57A25D8AA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7" y="1700808"/>
            <a:ext cx="8424935" cy="673224"/>
          </a:xfrm>
          <a:prstGeom prst="rect">
            <a:avLst/>
          </a:prstGeom>
          <a:solidFill>
            <a:srgbClr val="99CCFF">
              <a:alpha val="14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de-DE" altLang="de-DE" sz="3200" b="1" dirty="0">
                <a:solidFill>
                  <a:srgbClr val="00478F"/>
                </a:solidFill>
                <a:latin typeface="Arial" panose="020B0604020202020204" pitchFamily="34" charset="0"/>
              </a:rPr>
              <a:t>Zeitdruck</a:t>
            </a:r>
            <a:r>
              <a:rPr lang="de-DE" altLang="de-DE" sz="800" b="1" dirty="0">
                <a:solidFill>
                  <a:srgbClr val="00478F"/>
                </a:solidFill>
                <a:latin typeface="Arial" panose="020B0604020202020204" pitchFamily="34" charset="0"/>
              </a:rPr>
              <a:t> - </a:t>
            </a:r>
            <a:r>
              <a:rPr lang="de-DE" altLang="de-DE" sz="2000" b="1" dirty="0">
                <a:solidFill>
                  <a:srgbClr val="00478F"/>
                </a:solidFill>
                <a:latin typeface="Arial" panose="020B0604020202020204" pitchFamily="34" charset="0"/>
              </a:rPr>
              <a:t>Zeitminimierung/Geschwindigkeitsmaximierung</a:t>
            </a:r>
            <a:endParaRPr lang="de-DE" altLang="de-DE" sz="800" b="1" dirty="0">
              <a:solidFill>
                <a:srgbClr val="00478F"/>
              </a:solidFill>
              <a:latin typeface="Arial" panose="020B0604020202020204" pitchFamily="34" charset="0"/>
            </a:endParaRPr>
          </a:p>
        </p:txBody>
      </p:sp>
      <p:sp>
        <p:nvSpPr>
          <p:cNvPr id="4108" name="Text Box 12">
            <a:extLst>
              <a:ext uri="{FF2B5EF4-FFF2-40B4-BE49-F238E27FC236}">
                <a16:creationId xmlns:a16="http://schemas.microsoft.com/office/drawing/2014/main" id="{264E98BF-39B0-4406-94CE-3D060FEAC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9413" y="900009"/>
            <a:ext cx="6215062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>
            <a:defPPr>
              <a:defRPr lang="de-DE"/>
            </a:defPPr>
            <a:lvl1pPr algn="ctr" hangingPunct="0">
              <a:defRPr sz="3200" b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e-DE" altLang="de-DE" dirty="0">
                <a:solidFill>
                  <a:srgbClr val="00478F"/>
                </a:solidFill>
              </a:rPr>
              <a:t>Druckbedingungen</a:t>
            </a:r>
          </a:p>
        </p:txBody>
      </p:sp>
      <p:sp>
        <p:nvSpPr>
          <p:cNvPr id="4111" name="Text Box 15">
            <a:extLst>
              <a:ext uri="{FF2B5EF4-FFF2-40B4-BE49-F238E27FC236}">
                <a16:creationId xmlns:a16="http://schemas.microsoft.com/office/drawing/2014/main" id="{8B649EFD-A5EC-4DF7-87CF-F5C8297A0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7" y="2492896"/>
            <a:ext cx="8424935" cy="505803"/>
          </a:xfrm>
          <a:prstGeom prst="rect">
            <a:avLst/>
          </a:prstGeom>
          <a:solidFill>
            <a:srgbClr val="99CCFF">
              <a:alpha val="14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de-DE" altLang="de-DE" sz="3200" b="1" dirty="0">
                <a:solidFill>
                  <a:srgbClr val="00478F"/>
                </a:solidFill>
                <a:latin typeface="Arial" panose="020B0604020202020204" pitchFamily="34" charset="0"/>
              </a:rPr>
              <a:t>Präzisionsdruck</a:t>
            </a:r>
            <a:r>
              <a:rPr lang="de-DE" altLang="de-DE" sz="800" b="1" dirty="0">
                <a:solidFill>
                  <a:srgbClr val="00478F"/>
                </a:solidFill>
                <a:latin typeface="Arial" panose="020B0604020202020204" pitchFamily="34" charset="0"/>
              </a:rPr>
              <a:t> - </a:t>
            </a:r>
            <a:r>
              <a:rPr lang="de-DE" altLang="de-DE" sz="2000" b="1" dirty="0">
                <a:solidFill>
                  <a:srgbClr val="00478F"/>
                </a:solidFill>
                <a:latin typeface="Arial" panose="020B0604020202020204" pitchFamily="34" charset="0"/>
              </a:rPr>
              <a:t>höchstmögliche Genauigkeit</a:t>
            </a:r>
            <a:endParaRPr lang="de-DE" altLang="de-DE" sz="800" b="1" dirty="0">
              <a:solidFill>
                <a:srgbClr val="00478F"/>
              </a:solidFill>
              <a:latin typeface="Arial" panose="020B0604020202020204" pitchFamily="34" charset="0"/>
            </a:endParaRPr>
          </a:p>
        </p:txBody>
      </p:sp>
      <p:sp>
        <p:nvSpPr>
          <p:cNvPr id="4112" name="Text Box 16">
            <a:extLst>
              <a:ext uri="{FF2B5EF4-FFF2-40B4-BE49-F238E27FC236}">
                <a16:creationId xmlns:a16="http://schemas.microsoft.com/office/drawing/2014/main" id="{39C8D455-FC96-4E63-8244-254585136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7" y="3195205"/>
            <a:ext cx="8424935" cy="505803"/>
          </a:xfrm>
          <a:prstGeom prst="rect">
            <a:avLst/>
          </a:prstGeom>
          <a:solidFill>
            <a:srgbClr val="99CCFF">
              <a:alpha val="14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de-DE" altLang="de-DE" sz="3200" b="1" dirty="0">
                <a:solidFill>
                  <a:srgbClr val="00478F"/>
                </a:solidFill>
                <a:latin typeface="Arial" panose="020B0604020202020204" pitchFamily="34" charset="0"/>
              </a:rPr>
              <a:t>Komplexitätsdruck</a:t>
            </a:r>
            <a:r>
              <a:rPr lang="de-DE" altLang="de-DE" sz="800" b="1" dirty="0">
                <a:solidFill>
                  <a:srgbClr val="00478F"/>
                </a:solidFill>
                <a:latin typeface="Arial" panose="020B0604020202020204" pitchFamily="34" charset="0"/>
              </a:rPr>
              <a:t> - </a:t>
            </a:r>
            <a:r>
              <a:rPr lang="de-DE" altLang="de-DE" sz="2000" b="1" dirty="0">
                <a:solidFill>
                  <a:srgbClr val="00478F"/>
                </a:solidFill>
                <a:latin typeface="Arial" panose="020B0604020202020204" pitchFamily="34" charset="0"/>
              </a:rPr>
              <a:t>sukzessive Anforderungen</a:t>
            </a:r>
            <a:endParaRPr lang="de-DE" altLang="de-DE" sz="800" b="1" dirty="0">
              <a:solidFill>
                <a:srgbClr val="00478F"/>
              </a:solidFill>
              <a:latin typeface="Arial" panose="020B0604020202020204" pitchFamily="34" charset="0"/>
            </a:endParaRPr>
          </a:p>
        </p:txBody>
      </p:sp>
      <p:sp>
        <p:nvSpPr>
          <p:cNvPr id="4113" name="Text Box 17">
            <a:extLst>
              <a:ext uri="{FF2B5EF4-FFF2-40B4-BE49-F238E27FC236}">
                <a16:creationId xmlns:a16="http://schemas.microsoft.com/office/drawing/2014/main" id="{2150E1E5-79B4-4086-83B7-972B19106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7" y="3944629"/>
            <a:ext cx="8424935" cy="505803"/>
          </a:xfrm>
          <a:prstGeom prst="rect">
            <a:avLst/>
          </a:prstGeom>
          <a:solidFill>
            <a:srgbClr val="99CCFF">
              <a:alpha val="14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de-DE" altLang="de-DE" sz="3200" b="1" dirty="0">
                <a:solidFill>
                  <a:srgbClr val="00478F"/>
                </a:solidFill>
                <a:latin typeface="Arial" panose="020B0604020202020204" pitchFamily="34" charset="0"/>
              </a:rPr>
              <a:t>Organisationsdruck</a:t>
            </a:r>
            <a:r>
              <a:rPr lang="de-DE" altLang="de-DE" sz="800" b="1" dirty="0">
                <a:solidFill>
                  <a:srgbClr val="00478F"/>
                </a:solidFill>
                <a:latin typeface="Arial" panose="020B0604020202020204" pitchFamily="34" charset="0"/>
              </a:rPr>
              <a:t> - </a:t>
            </a:r>
            <a:r>
              <a:rPr lang="de-DE" altLang="de-DE" sz="2000" b="1" dirty="0">
                <a:solidFill>
                  <a:srgbClr val="00478F"/>
                </a:solidFill>
                <a:latin typeface="Arial" panose="020B0604020202020204" pitchFamily="34" charset="0"/>
              </a:rPr>
              <a:t>simultane Anforderungen</a:t>
            </a:r>
            <a:endParaRPr lang="de-DE" altLang="de-DE" sz="800" b="1" dirty="0">
              <a:solidFill>
                <a:srgbClr val="00478F"/>
              </a:solidFill>
              <a:latin typeface="Arial" panose="020B0604020202020204" pitchFamily="34" charset="0"/>
            </a:endParaRPr>
          </a:p>
        </p:txBody>
      </p:sp>
      <p:sp>
        <p:nvSpPr>
          <p:cNvPr id="4114" name="Text Box 18">
            <a:extLst>
              <a:ext uri="{FF2B5EF4-FFF2-40B4-BE49-F238E27FC236}">
                <a16:creationId xmlns:a16="http://schemas.microsoft.com/office/drawing/2014/main" id="{D2CF731F-185B-4A36-95A4-B6E459AA9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7" y="4694053"/>
            <a:ext cx="8424935" cy="505803"/>
          </a:xfrm>
          <a:prstGeom prst="rect">
            <a:avLst/>
          </a:prstGeom>
          <a:solidFill>
            <a:srgbClr val="99CCFF">
              <a:alpha val="14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de-DE" altLang="de-DE" sz="3200" b="1" dirty="0">
                <a:solidFill>
                  <a:srgbClr val="00478F"/>
                </a:solidFill>
                <a:latin typeface="Arial" panose="020B0604020202020204" pitchFamily="34" charset="0"/>
              </a:rPr>
              <a:t>Belastungsdruck</a:t>
            </a:r>
            <a:r>
              <a:rPr lang="de-DE" altLang="de-DE" sz="800" b="1" dirty="0">
                <a:solidFill>
                  <a:srgbClr val="00478F"/>
                </a:solidFill>
                <a:latin typeface="Arial" panose="020B0604020202020204" pitchFamily="34" charset="0"/>
              </a:rPr>
              <a:t> - </a:t>
            </a:r>
            <a:r>
              <a:rPr lang="de-DE" altLang="de-DE" sz="2000" b="1" dirty="0">
                <a:solidFill>
                  <a:srgbClr val="00478F"/>
                </a:solidFill>
                <a:latin typeface="Arial" panose="020B0604020202020204" pitchFamily="34" charset="0"/>
              </a:rPr>
              <a:t>physische-konditionelle Anforderungen</a:t>
            </a:r>
            <a:endParaRPr lang="de-DE" altLang="de-DE" sz="800" b="1" dirty="0">
              <a:solidFill>
                <a:srgbClr val="00478F"/>
              </a:solidFill>
              <a:latin typeface="Arial" panose="020B0604020202020204" pitchFamily="34" charset="0"/>
            </a:endParaRPr>
          </a:p>
        </p:txBody>
      </p:sp>
      <p:sp>
        <p:nvSpPr>
          <p:cNvPr id="4115" name="Text Box 19">
            <a:extLst>
              <a:ext uri="{FF2B5EF4-FFF2-40B4-BE49-F238E27FC236}">
                <a16:creationId xmlns:a16="http://schemas.microsoft.com/office/drawing/2014/main" id="{A629BCA9-ABCC-4656-BC37-B13D8B8DD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7" y="5443477"/>
            <a:ext cx="8424935" cy="505803"/>
          </a:xfrm>
          <a:prstGeom prst="rect">
            <a:avLst/>
          </a:prstGeom>
          <a:solidFill>
            <a:srgbClr val="99CCFF">
              <a:alpha val="14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de-DE" altLang="de-DE" sz="3200" b="1" dirty="0">
                <a:solidFill>
                  <a:srgbClr val="00478F"/>
                </a:solidFill>
                <a:latin typeface="Arial" panose="020B0604020202020204" pitchFamily="34" charset="0"/>
              </a:rPr>
              <a:t>Variabilitätsdruck</a:t>
            </a:r>
            <a:r>
              <a:rPr lang="de-DE" altLang="de-DE" sz="800" b="1" dirty="0">
                <a:solidFill>
                  <a:srgbClr val="00478F"/>
                </a:solidFill>
                <a:latin typeface="Arial" panose="020B0604020202020204" pitchFamily="34" charset="0"/>
              </a:rPr>
              <a:t> - </a:t>
            </a:r>
            <a:r>
              <a:rPr lang="de-DE" altLang="de-DE" sz="2000" b="1" dirty="0">
                <a:solidFill>
                  <a:srgbClr val="00478F"/>
                </a:solidFill>
                <a:latin typeface="Arial" panose="020B0604020202020204" pitchFamily="34" charset="0"/>
              </a:rPr>
              <a:t>wechselnde Umgebungsbedingungen</a:t>
            </a:r>
            <a:endParaRPr lang="de-DE" altLang="de-DE" sz="800" b="1" dirty="0">
              <a:solidFill>
                <a:srgbClr val="00478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27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nimBg="1"/>
      <p:bldP spid="4111" grpId="0" animBg="1"/>
      <p:bldP spid="4112" grpId="0" animBg="1"/>
      <p:bldP spid="4113" grpId="0" animBg="1"/>
      <p:bldP spid="4114" grpId="0" animBg="1"/>
      <p:bldP spid="41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AAB84C47-2C78-44DD-B31F-4662A4CA9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628800"/>
            <a:ext cx="8496943" cy="673893"/>
          </a:xfrm>
          <a:prstGeom prst="rect">
            <a:avLst/>
          </a:prstGeom>
          <a:solidFill>
            <a:srgbClr val="99CCFF">
              <a:alpha val="14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de-DE" altLang="de-DE" sz="3200" b="1" dirty="0">
                <a:solidFill>
                  <a:srgbClr val="00478F"/>
                </a:solidFill>
                <a:latin typeface="Arial" panose="020B0604020202020204" pitchFamily="34" charset="0"/>
              </a:rPr>
              <a:t>Intensität – </a:t>
            </a:r>
            <a:r>
              <a:rPr lang="de-DE" altLang="de-DE" sz="1800" b="1" dirty="0">
                <a:solidFill>
                  <a:srgbClr val="00478F"/>
                </a:solidFill>
                <a:latin typeface="Arial" panose="020B0604020202020204" pitchFamily="34" charset="0"/>
              </a:rPr>
              <a:t>am Rande der Überforderung</a:t>
            </a:r>
            <a:endParaRPr lang="de-DE" altLang="de-DE" b="1" dirty="0">
              <a:solidFill>
                <a:srgbClr val="00478F"/>
              </a:solidFill>
              <a:latin typeface="Arial" panose="020B0604020202020204" pitchFamily="34" charset="0"/>
            </a:endParaRPr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1F9A177D-EAE5-4E5C-99A6-72869E0EC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76672"/>
            <a:ext cx="8496943" cy="107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>
            <a:defPPr>
              <a:defRPr lang="de-DE"/>
            </a:defPPr>
            <a:lvl1pPr algn="ctr" hangingPunct="0">
              <a:defRPr sz="3200" b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e-DE" altLang="de-DE" dirty="0">
                <a:solidFill>
                  <a:srgbClr val="00478F"/>
                </a:solidFill>
              </a:rPr>
              <a:t>Belastungsgefüge</a:t>
            </a:r>
          </a:p>
          <a:p>
            <a:r>
              <a:rPr lang="de-DE" altLang="de-DE" dirty="0">
                <a:solidFill>
                  <a:srgbClr val="00478F"/>
                </a:solidFill>
              </a:rPr>
              <a:t>Koordinationstraining</a:t>
            </a:r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71530CF3-DA1F-4715-8B07-09B3FEB3A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420888"/>
            <a:ext cx="8496943" cy="936104"/>
          </a:xfrm>
          <a:prstGeom prst="rect">
            <a:avLst/>
          </a:prstGeom>
          <a:solidFill>
            <a:srgbClr val="99CCFF">
              <a:alpha val="14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de-DE" altLang="de-DE" sz="3200" b="1" dirty="0">
                <a:solidFill>
                  <a:srgbClr val="00478F"/>
                </a:solidFill>
                <a:latin typeface="Arial" panose="020B0604020202020204" pitchFamily="34" charset="0"/>
              </a:rPr>
              <a:t>Dauer – 	</a:t>
            </a:r>
            <a:r>
              <a:rPr lang="de-DE" altLang="de-DE" sz="1800" b="1" dirty="0">
                <a:solidFill>
                  <a:srgbClr val="00478F"/>
                </a:solidFill>
                <a:latin typeface="Arial" panose="020B0604020202020204" pitchFamily="34" charset="0"/>
              </a:rPr>
              <a:t>abhängig von der physischen und psychischen Belastung 			der Übung</a:t>
            </a:r>
            <a:endParaRPr lang="de-DE" altLang="de-DE" b="1" dirty="0">
              <a:solidFill>
                <a:srgbClr val="00478F"/>
              </a:solidFill>
              <a:latin typeface="Arial" panose="020B0604020202020204" pitchFamily="34" charset="0"/>
            </a:endParaRPr>
          </a:p>
        </p:txBody>
      </p:sp>
      <p:sp>
        <p:nvSpPr>
          <p:cNvPr id="14341" name="Text Box 5">
            <a:extLst>
              <a:ext uri="{FF2B5EF4-FFF2-40B4-BE49-F238E27FC236}">
                <a16:creationId xmlns:a16="http://schemas.microsoft.com/office/drawing/2014/main" id="{54048886-A994-4DA1-9571-22910C2BB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3501008"/>
            <a:ext cx="8496943" cy="673893"/>
          </a:xfrm>
          <a:prstGeom prst="rect">
            <a:avLst/>
          </a:prstGeom>
          <a:solidFill>
            <a:srgbClr val="99CCFF">
              <a:alpha val="14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de-DE" altLang="de-DE" sz="3200" b="1" dirty="0">
                <a:solidFill>
                  <a:srgbClr val="00478F"/>
                </a:solidFill>
                <a:latin typeface="Arial" panose="020B0604020202020204" pitchFamily="34" charset="0"/>
              </a:rPr>
              <a:t>Umfang – </a:t>
            </a:r>
            <a:r>
              <a:rPr lang="de-DE" altLang="de-DE" sz="1800" b="1" dirty="0">
                <a:solidFill>
                  <a:srgbClr val="00478F"/>
                </a:solidFill>
                <a:latin typeface="Arial" panose="020B0604020202020204" pitchFamily="34" charset="0"/>
              </a:rPr>
              <a:t>mehrere Serien/Sätze zur Festigung</a:t>
            </a:r>
            <a:endParaRPr lang="de-DE" altLang="de-DE" b="1" dirty="0">
              <a:solidFill>
                <a:srgbClr val="00478F"/>
              </a:solidFill>
              <a:latin typeface="Arial" panose="020B0604020202020204" pitchFamily="34" charset="0"/>
            </a:endParaRPr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C17621F8-D12E-4FB7-89C7-3E6D02D9D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293096"/>
            <a:ext cx="8496943" cy="917995"/>
          </a:xfrm>
          <a:prstGeom prst="rect">
            <a:avLst/>
          </a:prstGeom>
          <a:solidFill>
            <a:srgbClr val="99CCFF">
              <a:alpha val="14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de-DE" altLang="de-DE" sz="3200" b="1" dirty="0">
                <a:solidFill>
                  <a:srgbClr val="00478F"/>
                </a:solidFill>
                <a:latin typeface="Arial" panose="020B0604020202020204" pitchFamily="34" charset="0"/>
              </a:rPr>
              <a:t>Dichte – 	</a:t>
            </a:r>
            <a:r>
              <a:rPr lang="de-DE" altLang="de-DE" sz="1800" b="1" dirty="0">
                <a:solidFill>
                  <a:srgbClr val="00478F"/>
                </a:solidFill>
                <a:latin typeface="Arial" panose="020B0604020202020204" pitchFamily="34" charset="0"/>
              </a:rPr>
              <a:t>abhängig von der physischen und psychischen Belastung 			der Übung</a:t>
            </a:r>
            <a:endParaRPr lang="de-DE" altLang="de-DE" b="1" dirty="0">
              <a:solidFill>
                <a:srgbClr val="00478F"/>
              </a:solidFill>
              <a:latin typeface="Arial" panose="020B0604020202020204" pitchFamily="34" charset="0"/>
            </a:endParaRPr>
          </a:p>
        </p:txBody>
      </p:sp>
      <p:sp>
        <p:nvSpPr>
          <p:cNvPr id="14343" name="Text Box 7">
            <a:extLst>
              <a:ext uri="{FF2B5EF4-FFF2-40B4-BE49-F238E27FC236}">
                <a16:creationId xmlns:a16="http://schemas.microsoft.com/office/drawing/2014/main" id="{7CD7BAE9-65EA-4826-990B-B53672E05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5373216"/>
            <a:ext cx="8496943" cy="673893"/>
          </a:xfrm>
          <a:prstGeom prst="rect">
            <a:avLst/>
          </a:prstGeom>
          <a:solidFill>
            <a:srgbClr val="99CCFF">
              <a:alpha val="14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de-DE" altLang="de-DE" sz="3200" b="1" dirty="0">
                <a:solidFill>
                  <a:srgbClr val="00478F"/>
                </a:solidFill>
                <a:latin typeface="Arial" panose="020B0604020202020204" pitchFamily="34" charset="0"/>
              </a:rPr>
              <a:t>Häufigkeit – </a:t>
            </a:r>
            <a:r>
              <a:rPr lang="de-DE" altLang="de-DE" sz="1800" b="1" dirty="0">
                <a:solidFill>
                  <a:srgbClr val="00478F"/>
                </a:solidFill>
                <a:latin typeface="Arial" panose="020B0604020202020204" pitchFamily="34" charset="0"/>
              </a:rPr>
              <a:t>regelmäßig 2 x pro Woche</a:t>
            </a:r>
            <a:endParaRPr lang="de-DE" altLang="de-DE" b="1" dirty="0">
              <a:solidFill>
                <a:srgbClr val="00478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5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>
            <a:extLst>
              <a:ext uri="{FF2B5EF4-FFF2-40B4-BE49-F238E27FC236}">
                <a16:creationId xmlns:a16="http://schemas.microsoft.com/office/drawing/2014/main" id="{1F9A177D-EAE5-4E5C-99A6-72869E0EC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332656"/>
            <a:ext cx="8496943" cy="107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>
            <a:defPPr>
              <a:defRPr lang="de-DE"/>
            </a:defPPr>
            <a:lvl1pPr algn="ctr" hangingPunct="0">
              <a:defRPr sz="3200" b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e-DE" altLang="de-DE" dirty="0">
                <a:solidFill>
                  <a:srgbClr val="00478F"/>
                </a:solidFill>
              </a:rPr>
              <a:t>Koordinationstraining –</a:t>
            </a:r>
          </a:p>
          <a:p>
            <a:r>
              <a:rPr lang="de-DE" altLang="de-DE" dirty="0">
                <a:solidFill>
                  <a:srgbClr val="00478F"/>
                </a:solidFill>
              </a:rPr>
              <a:t>gut fürs Gehirn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7A568F7-807E-49CC-AD56-358496B278E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7664" y="1268760"/>
            <a:ext cx="6480720" cy="548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7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>
            <a:extLst>
              <a:ext uri="{FF2B5EF4-FFF2-40B4-BE49-F238E27FC236}">
                <a16:creationId xmlns:a16="http://schemas.microsoft.com/office/drawing/2014/main" id="{1F9A177D-EAE5-4E5C-99A6-72869E0EC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332656"/>
            <a:ext cx="8496943" cy="107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>
            <a:defPPr>
              <a:defRPr lang="de-DE"/>
            </a:defPPr>
            <a:lvl1pPr algn="ctr" hangingPunct="0">
              <a:defRPr sz="3200" b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e-DE" altLang="de-DE" dirty="0">
                <a:solidFill>
                  <a:srgbClr val="00478F"/>
                </a:solidFill>
              </a:rPr>
              <a:t>Koordinationstraining –</a:t>
            </a:r>
          </a:p>
          <a:p>
            <a:r>
              <a:rPr lang="de-DE" altLang="de-DE" dirty="0">
                <a:solidFill>
                  <a:srgbClr val="00478F"/>
                </a:solidFill>
              </a:rPr>
              <a:t>gut für die Muskeln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B70DF32A-521A-48BE-8A97-1DF2A5CDF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70" y="1977802"/>
            <a:ext cx="4752528" cy="353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>
            <a:defPPr>
              <a:defRPr lang="de-DE"/>
            </a:defPPr>
            <a:lvl1pPr algn="ctr" hangingPunct="0">
              <a:defRPr sz="3200" b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e-DE" altLang="de-DE" dirty="0">
                <a:solidFill>
                  <a:srgbClr val="00478F"/>
                </a:solidFill>
              </a:rPr>
              <a:t>intermuskuläre Koordination</a:t>
            </a:r>
          </a:p>
          <a:p>
            <a:endParaRPr lang="de-DE" altLang="de-DE" dirty="0">
              <a:solidFill>
                <a:srgbClr val="00478F"/>
              </a:solidFill>
            </a:endParaRPr>
          </a:p>
          <a:p>
            <a:r>
              <a:rPr lang="de-DE" altLang="de-DE" dirty="0">
                <a:solidFill>
                  <a:srgbClr val="00478F"/>
                </a:solidFill>
              </a:rPr>
              <a:t>intramuskuläre Koordination</a:t>
            </a:r>
          </a:p>
          <a:p>
            <a:endParaRPr lang="de-DE" altLang="de-DE" dirty="0">
              <a:solidFill>
                <a:srgbClr val="00478F"/>
              </a:solidFill>
            </a:endParaRPr>
          </a:p>
          <a:p>
            <a:r>
              <a:rPr lang="de-DE" altLang="de-DE" dirty="0">
                <a:solidFill>
                  <a:srgbClr val="00478F"/>
                </a:solidFill>
              </a:rPr>
              <a:t>Propriozeption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41D6385-73FC-4BEB-B095-ED40B0C91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891" y="1493495"/>
            <a:ext cx="3486133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2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>
            <a:extLst>
              <a:ext uri="{FF2B5EF4-FFF2-40B4-BE49-F238E27FC236}">
                <a16:creationId xmlns:a16="http://schemas.microsoft.com/office/drawing/2014/main" id="{1F9A177D-EAE5-4E5C-99A6-72869E0EC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00608" y="680500"/>
            <a:ext cx="8496943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>
            <a:defPPr>
              <a:defRPr lang="de-DE"/>
            </a:defPPr>
            <a:lvl1pPr algn="ctr" hangingPunct="0">
              <a:defRPr sz="3200" b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e-DE" altLang="de-DE" dirty="0">
                <a:solidFill>
                  <a:srgbClr val="00478F"/>
                </a:solidFill>
              </a:rPr>
              <a:t>Koordinationstraining – wann?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681F44D9-626E-431A-A3D2-9AE7D741D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28600" y="1332057"/>
            <a:ext cx="849694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>
            <a:defPPr>
              <a:defRPr lang="de-DE"/>
            </a:defPPr>
            <a:lvl1pPr algn="ctr" hangingPunct="0">
              <a:defRPr sz="3200" b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e-DE" altLang="de-DE" sz="2400" dirty="0">
                <a:solidFill>
                  <a:srgbClr val="00478F"/>
                </a:solidFill>
              </a:rPr>
              <a:t>Modell der sensiblen Entwicklungsphasen</a:t>
            </a:r>
          </a:p>
          <a:p>
            <a:r>
              <a:rPr lang="de-DE" altLang="de-DE" sz="1600" dirty="0">
                <a:solidFill>
                  <a:srgbClr val="00478F"/>
                </a:solidFill>
              </a:rPr>
              <a:t>(nach Asmus 1991)</a:t>
            </a:r>
            <a:endParaRPr lang="de-DE" altLang="de-DE" sz="2400" dirty="0">
              <a:solidFill>
                <a:srgbClr val="00478F"/>
              </a:solidFill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F6C6DFEB-CAC3-457D-8085-54C36B0ED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2636912"/>
            <a:ext cx="2088232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>
            <a:defPPr>
              <a:defRPr lang="de-DE"/>
            </a:defPPr>
            <a:lvl1pPr algn="ctr" hangingPunct="0">
              <a:defRPr sz="3200" b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e-DE" altLang="de-DE" sz="1800" dirty="0">
                <a:solidFill>
                  <a:srgbClr val="00478F"/>
                </a:solidFill>
              </a:rPr>
              <a:t>Reaktions-fähigkeit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0026B85E-0D4C-4FC4-822B-C31670A99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3369186"/>
            <a:ext cx="2088232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>
            <a:defPPr>
              <a:defRPr lang="de-DE"/>
            </a:defPPr>
            <a:lvl1pPr algn="ctr" hangingPunct="0">
              <a:defRPr sz="3200" b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e-DE" altLang="de-DE" sz="1800" dirty="0">
                <a:solidFill>
                  <a:srgbClr val="00478F"/>
                </a:solidFill>
              </a:rPr>
              <a:t>Rhythmus-fähigkeit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ABF31D2E-EEAF-461A-8186-359F57EE0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4149080"/>
            <a:ext cx="2088232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>
            <a:defPPr>
              <a:defRPr lang="de-DE"/>
            </a:defPPr>
            <a:lvl1pPr algn="ctr" hangingPunct="0">
              <a:defRPr sz="3200" b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e-DE" altLang="de-DE" sz="1800" dirty="0">
                <a:solidFill>
                  <a:srgbClr val="00478F"/>
                </a:solidFill>
              </a:rPr>
              <a:t>Gleichgewichts-fähigkeit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130C5025-DFE1-443A-9193-55DCDB6F8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4869160"/>
            <a:ext cx="2088232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>
            <a:defPPr>
              <a:defRPr lang="de-DE"/>
            </a:defPPr>
            <a:lvl1pPr algn="ctr" hangingPunct="0">
              <a:defRPr sz="3200" b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e-DE" altLang="de-DE" sz="1800" dirty="0">
                <a:solidFill>
                  <a:srgbClr val="00478F"/>
                </a:solidFill>
              </a:rPr>
              <a:t>Differenzierungs-fähigkeit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F9A7D653-418F-4DD6-95BD-A08208A8F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5601434"/>
            <a:ext cx="2088232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>
            <a:defPPr>
              <a:defRPr lang="de-DE"/>
            </a:defPPr>
            <a:lvl1pPr algn="ctr" hangingPunct="0">
              <a:defRPr sz="3200" b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e-DE" altLang="de-DE" sz="1800" dirty="0">
                <a:solidFill>
                  <a:srgbClr val="00478F"/>
                </a:solidFill>
              </a:rPr>
              <a:t>Orientierungs-fähigkeit</a:t>
            </a: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C127D109-7C15-4762-8430-AB307B67F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65" y="2071301"/>
            <a:ext cx="1685573" cy="50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>
            <a:defPPr>
              <a:defRPr lang="de-DE"/>
            </a:defPPr>
            <a:lvl1pPr algn="ctr" hangingPunct="0">
              <a:defRPr sz="3200" b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e-DE" altLang="de-DE" sz="1600" dirty="0">
                <a:solidFill>
                  <a:srgbClr val="00478F"/>
                </a:solidFill>
              </a:rPr>
              <a:t>6-10 Jahre</a:t>
            </a:r>
          </a:p>
          <a:p>
            <a:r>
              <a:rPr lang="de-DE" altLang="de-DE" sz="1100" dirty="0">
                <a:solidFill>
                  <a:srgbClr val="00478F"/>
                </a:solidFill>
              </a:rPr>
              <a:t>Frühes </a:t>
            </a:r>
            <a:r>
              <a:rPr lang="de-DE" altLang="de-DE" sz="1100" dirty="0" err="1">
                <a:solidFill>
                  <a:srgbClr val="00478F"/>
                </a:solidFill>
              </a:rPr>
              <a:t>Schulkindalter</a:t>
            </a:r>
            <a:endParaRPr lang="de-DE" altLang="de-DE" sz="1100" dirty="0">
              <a:solidFill>
                <a:srgbClr val="00478F"/>
              </a:solidFill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0EC89839-B411-4057-A557-72AF4F74F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7977" y="2071301"/>
            <a:ext cx="1800200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>
            <a:defPPr>
              <a:defRPr lang="de-DE"/>
            </a:defPPr>
            <a:lvl1pPr algn="ctr" hangingPunct="0">
              <a:defRPr sz="3200" b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e-DE" altLang="de-DE" sz="1600" dirty="0">
                <a:solidFill>
                  <a:srgbClr val="00478F"/>
                </a:solidFill>
              </a:rPr>
              <a:t>11-12/13 Jahre</a:t>
            </a:r>
          </a:p>
          <a:p>
            <a:r>
              <a:rPr lang="de-DE" altLang="de-DE" sz="1100" dirty="0">
                <a:solidFill>
                  <a:srgbClr val="00478F"/>
                </a:solidFill>
              </a:rPr>
              <a:t>spätes </a:t>
            </a:r>
            <a:r>
              <a:rPr lang="de-DE" altLang="de-DE" sz="1100" dirty="0" err="1">
                <a:solidFill>
                  <a:srgbClr val="00478F"/>
                </a:solidFill>
              </a:rPr>
              <a:t>Schulkindalter</a:t>
            </a:r>
            <a:endParaRPr lang="de-DE" altLang="de-DE" sz="1100" dirty="0">
              <a:solidFill>
                <a:srgbClr val="00478F"/>
              </a:solidFill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B3F93B48-78D2-49E5-B23D-45589624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6" y="2055172"/>
            <a:ext cx="1800200" cy="50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>
            <a:defPPr>
              <a:defRPr lang="de-DE"/>
            </a:defPPr>
            <a:lvl1pPr algn="ctr" hangingPunct="0">
              <a:defRPr sz="3200" b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e-DE" altLang="de-DE" sz="1600" dirty="0">
                <a:solidFill>
                  <a:srgbClr val="00478F"/>
                </a:solidFill>
              </a:rPr>
              <a:t>13-14/15 Jahre</a:t>
            </a:r>
          </a:p>
          <a:p>
            <a:r>
              <a:rPr lang="de-DE" altLang="de-DE" sz="1100" dirty="0">
                <a:solidFill>
                  <a:srgbClr val="00478F"/>
                </a:solidFill>
              </a:rPr>
              <a:t>1. Puberale Phase</a:t>
            </a: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0C8341C0-63DD-48B6-ADED-2D293704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296" y="2055172"/>
            <a:ext cx="1512167" cy="50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>
            <a:defPPr>
              <a:defRPr lang="de-DE"/>
            </a:defPPr>
            <a:lvl1pPr algn="ctr" hangingPunct="0">
              <a:defRPr sz="3200" b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e-DE" altLang="de-DE" sz="1600" dirty="0">
                <a:solidFill>
                  <a:srgbClr val="00478F"/>
                </a:solidFill>
              </a:rPr>
              <a:t>-18/19 Jahre</a:t>
            </a:r>
          </a:p>
          <a:p>
            <a:r>
              <a:rPr lang="de-DE" altLang="de-DE" sz="1100" dirty="0">
                <a:solidFill>
                  <a:srgbClr val="00478F"/>
                </a:solidFill>
              </a:rPr>
              <a:t>2. Puberale Phase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203B0D9-951B-4AA9-911E-167ADD69B188}"/>
              </a:ext>
            </a:extLst>
          </p:cNvPr>
          <p:cNvSpPr txBox="1"/>
          <p:nvPr/>
        </p:nvSpPr>
        <p:spPr>
          <a:xfrm>
            <a:off x="1835696" y="2670011"/>
            <a:ext cx="188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«"/>
            </a:pPr>
            <a:r>
              <a:rPr lang="de-DE" altLang="de-DE" sz="1800" dirty="0">
                <a:solidFill>
                  <a:srgbClr val="FF99FF"/>
                </a:solidFill>
                <a:sym typeface="Wingdings" panose="05000000000000000000" pitchFamily="2" charset="2"/>
              </a:rPr>
              <a:t></a:t>
            </a:r>
          </a:p>
          <a:p>
            <a:pPr marL="171450" indent="-171450">
              <a:buFont typeface="Wingdings" panose="05000000000000000000" pitchFamily="2" charset="2"/>
              <a:buChar char="«"/>
            </a:pPr>
            <a:r>
              <a:rPr lang="de-DE" altLang="de-DE" sz="1800" dirty="0">
                <a:solidFill>
                  <a:srgbClr val="00478F"/>
                </a:solidFill>
                <a:sym typeface="Wingdings" panose="05000000000000000000" pitchFamily="2" charset="2"/>
              </a:rPr>
              <a:t></a:t>
            </a:r>
            <a:r>
              <a:rPr lang="de-DE" altLang="de-DE" sz="1800" dirty="0">
                <a:sym typeface="Wingdings" panose="05000000000000000000" pitchFamily="2" charset="2"/>
              </a:rPr>
              <a:t> </a:t>
            </a:r>
            <a:endParaRPr lang="de-DE" sz="18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0C2F503-8CA5-4386-8F98-CF998F316382}"/>
              </a:ext>
            </a:extLst>
          </p:cNvPr>
          <p:cNvSpPr txBox="1"/>
          <p:nvPr/>
        </p:nvSpPr>
        <p:spPr>
          <a:xfrm>
            <a:off x="1835696" y="3356992"/>
            <a:ext cx="188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«"/>
            </a:pPr>
            <a:r>
              <a:rPr lang="de-DE" altLang="de-DE" sz="1800" dirty="0">
                <a:solidFill>
                  <a:srgbClr val="FF99FF"/>
                </a:solidFill>
                <a:sym typeface="Wingdings" panose="05000000000000000000" pitchFamily="2" charset="2"/>
              </a:rPr>
              <a:t></a:t>
            </a:r>
          </a:p>
          <a:p>
            <a:pPr marL="171450" indent="-171450">
              <a:buFont typeface="Wingdings" panose="05000000000000000000" pitchFamily="2" charset="2"/>
              <a:buChar char="«"/>
            </a:pPr>
            <a:r>
              <a:rPr lang="de-DE" altLang="de-DE" sz="1800" dirty="0">
                <a:solidFill>
                  <a:srgbClr val="00478F"/>
                </a:solidFill>
                <a:sym typeface="Wingdings" panose="05000000000000000000" pitchFamily="2" charset="2"/>
              </a:rPr>
              <a:t></a:t>
            </a:r>
            <a:endParaRPr lang="de-DE" sz="1800" dirty="0">
              <a:solidFill>
                <a:srgbClr val="00478F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95407DEB-A4EB-4321-8919-C9291BDAAF8C}"/>
              </a:ext>
            </a:extLst>
          </p:cNvPr>
          <p:cNvSpPr txBox="1"/>
          <p:nvPr/>
        </p:nvSpPr>
        <p:spPr>
          <a:xfrm>
            <a:off x="1849785" y="4150821"/>
            <a:ext cx="188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«"/>
            </a:pPr>
            <a:r>
              <a:rPr lang="de-DE" altLang="de-DE" sz="1800" dirty="0">
                <a:solidFill>
                  <a:srgbClr val="FF99FF"/>
                </a:solidFill>
                <a:sym typeface="Wingdings" panose="05000000000000000000" pitchFamily="2" charset="2"/>
              </a:rPr>
              <a:t></a:t>
            </a:r>
          </a:p>
          <a:p>
            <a:pPr marL="171450" indent="-171450">
              <a:buFont typeface="Wingdings" panose="05000000000000000000" pitchFamily="2" charset="2"/>
              <a:buChar char="«"/>
            </a:pPr>
            <a:r>
              <a:rPr lang="de-DE" altLang="de-DE" sz="1800" dirty="0">
                <a:solidFill>
                  <a:srgbClr val="00478F"/>
                </a:solidFill>
                <a:sym typeface="Wingdings" panose="05000000000000000000" pitchFamily="2" charset="2"/>
              </a:rPr>
              <a:t></a:t>
            </a:r>
            <a:r>
              <a:rPr lang="de-DE" altLang="de-DE" sz="1800" dirty="0">
                <a:sym typeface="Wingdings" panose="05000000000000000000" pitchFamily="2" charset="2"/>
              </a:rPr>
              <a:t> </a:t>
            </a:r>
            <a:endParaRPr lang="de-DE" sz="18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A68AB28-FA1E-4395-8B2B-6A061D975B5C}"/>
              </a:ext>
            </a:extLst>
          </p:cNvPr>
          <p:cNvSpPr txBox="1"/>
          <p:nvPr/>
        </p:nvSpPr>
        <p:spPr>
          <a:xfrm>
            <a:off x="1849785" y="4870901"/>
            <a:ext cx="188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«"/>
            </a:pPr>
            <a:r>
              <a:rPr lang="de-DE" altLang="de-DE" sz="1800" dirty="0">
                <a:solidFill>
                  <a:srgbClr val="FF99FF"/>
                </a:solidFill>
                <a:sym typeface="Wingdings" panose="05000000000000000000" pitchFamily="2" charset="2"/>
              </a:rPr>
              <a:t></a:t>
            </a:r>
          </a:p>
          <a:p>
            <a:pPr marL="171450" indent="-171450">
              <a:buFont typeface="Wingdings" panose="05000000000000000000" pitchFamily="2" charset="2"/>
              <a:buChar char="«"/>
            </a:pPr>
            <a:r>
              <a:rPr lang="de-DE" altLang="de-DE" sz="1800" dirty="0">
                <a:solidFill>
                  <a:srgbClr val="00478F"/>
                </a:solidFill>
                <a:sym typeface="Wingdings" panose="05000000000000000000" pitchFamily="2" charset="2"/>
              </a:rPr>
              <a:t></a:t>
            </a:r>
            <a:r>
              <a:rPr lang="de-DE" altLang="de-DE" sz="1800" dirty="0">
                <a:sym typeface="Wingdings" panose="05000000000000000000" pitchFamily="2" charset="2"/>
              </a:rPr>
              <a:t> </a:t>
            </a:r>
            <a:endParaRPr lang="de-DE" sz="180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33A9006-FF02-4EB3-9294-A0694342A415}"/>
              </a:ext>
            </a:extLst>
          </p:cNvPr>
          <p:cNvSpPr txBox="1"/>
          <p:nvPr/>
        </p:nvSpPr>
        <p:spPr>
          <a:xfrm>
            <a:off x="1849785" y="5590981"/>
            <a:ext cx="188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«"/>
            </a:pPr>
            <a:r>
              <a:rPr lang="de-DE" altLang="de-DE" sz="1800" dirty="0">
                <a:solidFill>
                  <a:srgbClr val="FF99FF"/>
                </a:solidFill>
                <a:sym typeface="Wingdings" panose="05000000000000000000" pitchFamily="2" charset="2"/>
              </a:rPr>
              <a:t></a:t>
            </a:r>
          </a:p>
          <a:p>
            <a:pPr marL="171450" indent="-171450">
              <a:buFont typeface="Wingdings" panose="05000000000000000000" pitchFamily="2" charset="2"/>
              <a:buChar char="«"/>
            </a:pPr>
            <a:r>
              <a:rPr lang="de-DE" altLang="de-DE" sz="1800" dirty="0">
                <a:solidFill>
                  <a:srgbClr val="00478F"/>
                </a:solidFill>
                <a:sym typeface="Wingdings" panose="05000000000000000000" pitchFamily="2" charset="2"/>
              </a:rPr>
              <a:t></a:t>
            </a:r>
            <a:r>
              <a:rPr lang="de-DE" altLang="de-DE" sz="1800" dirty="0">
                <a:sym typeface="Wingdings" panose="05000000000000000000" pitchFamily="2" charset="2"/>
              </a:rPr>
              <a:t> </a:t>
            </a:r>
            <a:endParaRPr lang="de-DE" sz="180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5B19659-A628-4FEF-964C-9FB670226199}"/>
              </a:ext>
            </a:extLst>
          </p:cNvPr>
          <p:cNvSpPr txBox="1"/>
          <p:nvPr/>
        </p:nvSpPr>
        <p:spPr>
          <a:xfrm>
            <a:off x="3625026" y="2670011"/>
            <a:ext cx="188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«"/>
            </a:pPr>
            <a:r>
              <a:rPr lang="de-DE" altLang="de-DE" sz="1800" dirty="0">
                <a:solidFill>
                  <a:srgbClr val="FF99FF"/>
                </a:solidFill>
                <a:sym typeface="Wingdings" panose="05000000000000000000" pitchFamily="2" charset="2"/>
              </a:rPr>
              <a:t></a:t>
            </a:r>
          </a:p>
          <a:p>
            <a:pPr marL="171450" indent="-171450">
              <a:buFont typeface="Wingdings" panose="05000000000000000000" pitchFamily="2" charset="2"/>
              <a:buChar char="«"/>
            </a:pPr>
            <a:r>
              <a:rPr lang="de-DE" altLang="de-DE" sz="1800" dirty="0">
                <a:solidFill>
                  <a:srgbClr val="00478F"/>
                </a:solidFill>
                <a:sym typeface="Wingdings" panose="05000000000000000000" pitchFamily="2" charset="2"/>
              </a:rPr>
              <a:t></a:t>
            </a:r>
            <a:r>
              <a:rPr lang="de-DE" altLang="de-DE" sz="1800" dirty="0">
                <a:sym typeface="Wingdings" panose="05000000000000000000" pitchFamily="2" charset="2"/>
              </a:rPr>
              <a:t> </a:t>
            </a:r>
            <a:endParaRPr lang="de-DE" sz="18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9205844-10C8-4C6C-90B3-9A67427FB16B}"/>
              </a:ext>
            </a:extLst>
          </p:cNvPr>
          <p:cNvSpPr txBox="1"/>
          <p:nvPr/>
        </p:nvSpPr>
        <p:spPr>
          <a:xfrm>
            <a:off x="3625026" y="3356992"/>
            <a:ext cx="188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«"/>
            </a:pPr>
            <a:r>
              <a:rPr lang="de-DE" altLang="de-DE" sz="1800" dirty="0">
                <a:solidFill>
                  <a:srgbClr val="FF99FF"/>
                </a:solidFill>
                <a:sym typeface="Wingdings" panose="05000000000000000000" pitchFamily="2" charset="2"/>
              </a:rPr>
              <a:t></a:t>
            </a:r>
          </a:p>
          <a:p>
            <a:pPr marL="171450" indent="-171450">
              <a:buFont typeface="Wingdings" panose="05000000000000000000" pitchFamily="2" charset="2"/>
              <a:buChar char="«"/>
            </a:pPr>
            <a:r>
              <a:rPr lang="de-DE" altLang="de-DE" sz="1800" dirty="0">
                <a:solidFill>
                  <a:srgbClr val="00478F"/>
                </a:solidFill>
                <a:sym typeface="Wingdings" panose="05000000000000000000" pitchFamily="2" charset="2"/>
              </a:rPr>
              <a:t></a:t>
            </a:r>
            <a:r>
              <a:rPr lang="de-DE" altLang="de-DE" sz="1800" dirty="0">
                <a:sym typeface="Wingdings" panose="05000000000000000000" pitchFamily="2" charset="2"/>
              </a:rPr>
              <a:t> </a:t>
            </a:r>
            <a:endParaRPr lang="de-DE" sz="180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F0A35DDF-D5FD-4597-ADA5-7E6F68B01E5C}"/>
              </a:ext>
            </a:extLst>
          </p:cNvPr>
          <p:cNvSpPr txBox="1"/>
          <p:nvPr/>
        </p:nvSpPr>
        <p:spPr>
          <a:xfrm>
            <a:off x="3639115" y="4150821"/>
            <a:ext cx="188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«"/>
            </a:pPr>
            <a:r>
              <a:rPr lang="de-DE" altLang="de-DE" sz="1800" dirty="0">
                <a:solidFill>
                  <a:srgbClr val="FF99FF"/>
                </a:solidFill>
                <a:sym typeface="Wingdings" panose="05000000000000000000" pitchFamily="2" charset="2"/>
              </a:rPr>
              <a:t></a:t>
            </a:r>
          </a:p>
          <a:p>
            <a:pPr marL="171450" indent="-171450">
              <a:buFont typeface="Wingdings" panose="05000000000000000000" pitchFamily="2" charset="2"/>
              <a:buChar char="«"/>
            </a:pPr>
            <a:r>
              <a:rPr lang="de-DE" altLang="de-DE" sz="1800" dirty="0">
                <a:solidFill>
                  <a:srgbClr val="00478F"/>
                </a:solidFill>
                <a:sym typeface="Wingdings" panose="05000000000000000000" pitchFamily="2" charset="2"/>
              </a:rPr>
              <a:t></a:t>
            </a:r>
            <a:r>
              <a:rPr lang="de-DE" altLang="de-DE" sz="1800" dirty="0">
                <a:sym typeface="Wingdings" panose="05000000000000000000" pitchFamily="2" charset="2"/>
              </a:rPr>
              <a:t> </a:t>
            </a:r>
            <a:endParaRPr lang="de-DE" sz="1800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F06D2C04-F662-4629-A1B6-AA0B4DC1CCB3}"/>
              </a:ext>
            </a:extLst>
          </p:cNvPr>
          <p:cNvSpPr txBox="1"/>
          <p:nvPr/>
        </p:nvSpPr>
        <p:spPr>
          <a:xfrm>
            <a:off x="3639115" y="4870901"/>
            <a:ext cx="188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«"/>
            </a:pPr>
            <a:r>
              <a:rPr lang="de-DE" altLang="de-DE" sz="1800" dirty="0">
                <a:solidFill>
                  <a:srgbClr val="FF99FF"/>
                </a:solidFill>
                <a:sym typeface="Wingdings" panose="05000000000000000000" pitchFamily="2" charset="2"/>
              </a:rPr>
              <a:t></a:t>
            </a:r>
          </a:p>
          <a:p>
            <a:pPr marL="171450" indent="-171450">
              <a:buFont typeface="Wingdings" panose="05000000000000000000" pitchFamily="2" charset="2"/>
              <a:buChar char="«"/>
            </a:pPr>
            <a:r>
              <a:rPr lang="de-DE" altLang="de-DE" sz="1800" dirty="0">
                <a:solidFill>
                  <a:srgbClr val="00478F"/>
                </a:solidFill>
                <a:sym typeface="Wingdings" panose="05000000000000000000" pitchFamily="2" charset="2"/>
              </a:rPr>
              <a:t></a:t>
            </a:r>
            <a:r>
              <a:rPr lang="de-DE" altLang="de-DE" sz="1800" dirty="0">
                <a:sym typeface="Wingdings" panose="05000000000000000000" pitchFamily="2" charset="2"/>
              </a:rPr>
              <a:t> </a:t>
            </a:r>
            <a:endParaRPr lang="de-DE" sz="1800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FDA1A9D-888F-4ED7-8844-7383C8C89B2E}"/>
              </a:ext>
            </a:extLst>
          </p:cNvPr>
          <p:cNvSpPr txBox="1"/>
          <p:nvPr/>
        </p:nvSpPr>
        <p:spPr>
          <a:xfrm>
            <a:off x="3639115" y="5590981"/>
            <a:ext cx="188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«"/>
            </a:pPr>
            <a:r>
              <a:rPr lang="de-DE" altLang="de-DE" sz="1800" dirty="0">
                <a:solidFill>
                  <a:srgbClr val="FF99FF"/>
                </a:solidFill>
                <a:sym typeface="Wingdings" panose="05000000000000000000" pitchFamily="2" charset="2"/>
              </a:rPr>
              <a:t></a:t>
            </a:r>
          </a:p>
          <a:p>
            <a:pPr marL="171450" indent="-171450">
              <a:buFont typeface="Wingdings" panose="05000000000000000000" pitchFamily="2" charset="2"/>
              <a:buChar char="«"/>
            </a:pPr>
            <a:r>
              <a:rPr lang="de-DE" altLang="de-DE" sz="1800" dirty="0">
                <a:solidFill>
                  <a:srgbClr val="00478F"/>
                </a:solidFill>
                <a:sym typeface="Wingdings" panose="05000000000000000000" pitchFamily="2" charset="2"/>
              </a:rPr>
              <a:t></a:t>
            </a:r>
            <a:r>
              <a:rPr lang="de-DE" altLang="de-DE" sz="1800" dirty="0">
                <a:sym typeface="Wingdings" panose="05000000000000000000" pitchFamily="2" charset="2"/>
              </a:rPr>
              <a:t> </a:t>
            </a:r>
            <a:endParaRPr lang="de-DE" sz="180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3862A697-27D8-4385-843F-619FF888FB30}"/>
              </a:ext>
            </a:extLst>
          </p:cNvPr>
          <p:cNvSpPr txBox="1"/>
          <p:nvPr/>
        </p:nvSpPr>
        <p:spPr>
          <a:xfrm>
            <a:off x="5425226" y="4869160"/>
            <a:ext cx="188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«"/>
            </a:pPr>
            <a:r>
              <a:rPr lang="de-DE" altLang="de-DE" sz="1800" dirty="0">
                <a:solidFill>
                  <a:srgbClr val="FF99FF"/>
                </a:solidFill>
                <a:sym typeface="Wingdings" panose="05000000000000000000" pitchFamily="2" charset="2"/>
              </a:rPr>
              <a:t></a:t>
            </a:r>
          </a:p>
          <a:p>
            <a:pPr marL="171450" indent="-171450">
              <a:buFont typeface="Wingdings" panose="05000000000000000000" pitchFamily="2" charset="2"/>
              <a:buChar char="«"/>
            </a:pPr>
            <a:r>
              <a:rPr lang="de-DE" altLang="de-DE" sz="1800" dirty="0">
                <a:solidFill>
                  <a:srgbClr val="00478F"/>
                </a:solidFill>
                <a:sym typeface="Wingdings" panose="05000000000000000000" pitchFamily="2" charset="2"/>
              </a:rPr>
              <a:t></a:t>
            </a:r>
            <a:endParaRPr lang="de-DE" sz="1800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E4AE4A62-2286-4974-8E4A-20424D637B36}"/>
              </a:ext>
            </a:extLst>
          </p:cNvPr>
          <p:cNvSpPr txBox="1"/>
          <p:nvPr/>
        </p:nvSpPr>
        <p:spPr>
          <a:xfrm>
            <a:off x="5425226" y="5590980"/>
            <a:ext cx="188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«"/>
            </a:pPr>
            <a:r>
              <a:rPr lang="de-DE" altLang="de-DE" sz="1800" dirty="0">
                <a:solidFill>
                  <a:srgbClr val="FF99FF"/>
                </a:solidFill>
                <a:sym typeface="Wingdings" panose="05000000000000000000" pitchFamily="2" charset="2"/>
              </a:rPr>
              <a:t></a:t>
            </a:r>
          </a:p>
          <a:p>
            <a:pPr marL="171450" indent="-171450">
              <a:buFont typeface="Wingdings" panose="05000000000000000000" pitchFamily="2" charset="2"/>
              <a:buChar char="«"/>
            </a:pPr>
            <a:r>
              <a:rPr lang="de-DE" altLang="de-DE" sz="1800" dirty="0">
                <a:solidFill>
                  <a:srgbClr val="00478F"/>
                </a:solidFill>
                <a:sym typeface="Wingdings" panose="05000000000000000000" pitchFamily="2" charset="2"/>
              </a:rPr>
              <a:t></a:t>
            </a:r>
            <a:endParaRPr lang="de-DE" sz="1800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23BD094D-D780-469D-B657-56377090E60B}"/>
              </a:ext>
            </a:extLst>
          </p:cNvPr>
          <p:cNvSpPr txBox="1"/>
          <p:nvPr/>
        </p:nvSpPr>
        <p:spPr>
          <a:xfrm>
            <a:off x="7369442" y="4869160"/>
            <a:ext cx="1595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«"/>
            </a:pPr>
            <a:r>
              <a:rPr lang="de-DE" altLang="de-DE" sz="1800" dirty="0">
                <a:solidFill>
                  <a:srgbClr val="FF99FF"/>
                </a:solidFill>
                <a:sym typeface="Wingdings" panose="05000000000000000000" pitchFamily="2" charset="2"/>
              </a:rPr>
              <a:t></a:t>
            </a:r>
          </a:p>
          <a:p>
            <a:r>
              <a:rPr lang="de-DE" altLang="de-DE" sz="1800" dirty="0">
                <a:solidFill>
                  <a:srgbClr val="00478F"/>
                </a:solidFill>
                <a:sym typeface="Wingdings" panose="05000000000000000000" pitchFamily="2" charset="2"/>
              </a:rPr>
              <a:t></a:t>
            </a:r>
            <a:endParaRPr lang="de-DE" sz="1800" dirty="0"/>
          </a:p>
        </p:txBody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C9F9DA28-F447-4ED0-92F3-066350888B42}"/>
              </a:ext>
            </a:extLst>
          </p:cNvPr>
          <p:cNvCxnSpPr/>
          <p:nvPr/>
        </p:nvCxnSpPr>
        <p:spPr bwMode="auto">
          <a:xfrm>
            <a:off x="3639115" y="2071301"/>
            <a:ext cx="0" cy="42380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54C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9991A8A2-CBFB-4873-BC17-1086153AE192}"/>
              </a:ext>
            </a:extLst>
          </p:cNvPr>
          <p:cNvCxnSpPr/>
          <p:nvPr/>
        </p:nvCxnSpPr>
        <p:spPr bwMode="auto">
          <a:xfrm>
            <a:off x="5436096" y="2060848"/>
            <a:ext cx="0" cy="42380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54C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3B0911DA-BB68-4FB8-8999-4D1540CB4CB6}"/>
              </a:ext>
            </a:extLst>
          </p:cNvPr>
          <p:cNvCxnSpPr/>
          <p:nvPr/>
        </p:nvCxnSpPr>
        <p:spPr bwMode="auto">
          <a:xfrm>
            <a:off x="7236296" y="2044719"/>
            <a:ext cx="0" cy="42380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54C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329E3B95-A20F-474F-B2D6-73A019A41E5D}"/>
              </a:ext>
            </a:extLst>
          </p:cNvPr>
          <p:cNvCxnSpPr>
            <a:cxnSpLocks/>
          </p:cNvCxnSpPr>
          <p:nvPr/>
        </p:nvCxnSpPr>
        <p:spPr bwMode="auto">
          <a:xfrm flipV="1">
            <a:off x="1849785" y="3283243"/>
            <a:ext cx="6898678" cy="330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54C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1F92F8A6-EB14-4733-8734-2637A7169B2C}"/>
              </a:ext>
            </a:extLst>
          </p:cNvPr>
          <p:cNvCxnSpPr>
            <a:cxnSpLocks/>
          </p:cNvCxnSpPr>
          <p:nvPr/>
        </p:nvCxnSpPr>
        <p:spPr bwMode="auto">
          <a:xfrm flipV="1">
            <a:off x="1835696" y="4077072"/>
            <a:ext cx="6898678" cy="330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54C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832527A7-D197-4494-BF90-5D1E74EE6BFA}"/>
              </a:ext>
            </a:extLst>
          </p:cNvPr>
          <p:cNvCxnSpPr>
            <a:cxnSpLocks/>
          </p:cNvCxnSpPr>
          <p:nvPr/>
        </p:nvCxnSpPr>
        <p:spPr bwMode="auto">
          <a:xfrm flipV="1">
            <a:off x="1849786" y="4836061"/>
            <a:ext cx="6898678" cy="330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54C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A4AFC4AC-ED6C-4142-83E6-F73C082BDE8E}"/>
              </a:ext>
            </a:extLst>
          </p:cNvPr>
          <p:cNvCxnSpPr>
            <a:cxnSpLocks/>
          </p:cNvCxnSpPr>
          <p:nvPr/>
        </p:nvCxnSpPr>
        <p:spPr bwMode="auto">
          <a:xfrm flipV="1">
            <a:off x="1835696" y="5589240"/>
            <a:ext cx="6898678" cy="330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54C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2854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>
            <a:extLst>
              <a:ext uri="{FF2B5EF4-FFF2-40B4-BE49-F238E27FC236}">
                <a16:creationId xmlns:a16="http://schemas.microsoft.com/office/drawing/2014/main" id="{1F9A177D-EAE5-4E5C-99A6-72869E0EC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952" y="1628800"/>
            <a:ext cx="8496943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>
            <a:defPPr>
              <a:defRPr lang="de-DE"/>
            </a:defPPr>
            <a:lvl1pPr algn="ctr" hangingPunct="0">
              <a:defRPr sz="3200" b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e-DE" altLang="de-DE" dirty="0">
                <a:solidFill>
                  <a:srgbClr val="00478F"/>
                </a:solidFill>
              </a:rPr>
              <a:t>Koordinationstraining ist wichtig!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B70DF32A-521A-48BE-8A97-1DF2A5CDF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2420888"/>
            <a:ext cx="8496943" cy="304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>
            <a:defPPr>
              <a:defRPr lang="de-DE"/>
            </a:defPPr>
            <a:lvl1pPr algn="ctr" hangingPunct="0">
              <a:defRPr sz="3200" b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e-DE" altLang="de-DE" dirty="0">
                <a:solidFill>
                  <a:srgbClr val="00478F"/>
                </a:solidFill>
              </a:rPr>
              <a:t>vielschichtig/vieldimensionale Wirkung</a:t>
            </a:r>
          </a:p>
          <a:p>
            <a:endParaRPr lang="de-DE" altLang="de-DE" dirty="0">
              <a:solidFill>
                <a:srgbClr val="00478F"/>
              </a:solidFill>
            </a:endParaRPr>
          </a:p>
          <a:p>
            <a:r>
              <a:rPr lang="de-DE" altLang="de-DE" dirty="0">
                <a:solidFill>
                  <a:srgbClr val="00478F"/>
                </a:solidFill>
              </a:rPr>
              <a:t>in jedem Lebensalter</a:t>
            </a:r>
          </a:p>
          <a:p>
            <a:endParaRPr lang="de-DE" altLang="de-DE" dirty="0">
              <a:solidFill>
                <a:srgbClr val="00478F"/>
              </a:solidFill>
            </a:endParaRPr>
          </a:p>
          <a:p>
            <a:r>
              <a:rPr lang="de-DE" altLang="de-DE" dirty="0">
                <a:solidFill>
                  <a:srgbClr val="00478F"/>
                </a:solidFill>
              </a:rPr>
              <a:t>und es ist Training! </a:t>
            </a:r>
          </a:p>
          <a:p>
            <a:r>
              <a:rPr lang="de-DE" b="0" dirty="0">
                <a:solidFill>
                  <a:srgbClr val="00478F"/>
                </a:solidFill>
              </a:rPr>
              <a:t>zielgerichtete, planmäßig und systematisch</a:t>
            </a:r>
            <a:endParaRPr lang="de-DE" altLang="de-DE" dirty="0">
              <a:solidFill>
                <a:srgbClr val="0047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33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1A7BF247-8104-4F27-9C2B-1C4CFDC4C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2564904"/>
            <a:ext cx="4464496" cy="138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>
            <a:defPPr>
              <a:defRPr lang="de-DE"/>
            </a:defPPr>
            <a:lvl1pPr algn="ctr" hangingPunct="0">
              <a:defRPr sz="3200" b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e-DE" altLang="de-DE" dirty="0">
                <a:solidFill>
                  <a:srgbClr val="00478F"/>
                </a:solidFill>
              </a:rPr>
              <a:t>Es gibt nichts Gutes. Außer: Man tut es!</a:t>
            </a:r>
          </a:p>
          <a:p>
            <a:r>
              <a:rPr lang="de-DE" altLang="de-DE" sz="2000" dirty="0">
                <a:solidFill>
                  <a:srgbClr val="00478F"/>
                </a:solidFill>
              </a:rPr>
              <a:t>(Erich Kästner)</a:t>
            </a:r>
          </a:p>
        </p:txBody>
      </p:sp>
      <p:pic>
        <p:nvPicPr>
          <p:cNvPr id="1026" name="Picture 2" descr="Bildergebnis für erich kästner">
            <a:extLst>
              <a:ext uri="{FF2B5EF4-FFF2-40B4-BE49-F238E27FC236}">
                <a16:creationId xmlns:a16="http://schemas.microsoft.com/office/drawing/2014/main" id="{D91F8457-CB03-4E16-B49F-0D712847D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02941"/>
            <a:ext cx="2842370" cy="28529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22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E635275-C4FD-417F-ACEE-E82BDCD04F18}"/>
              </a:ext>
            </a:extLst>
          </p:cNvPr>
          <p:cNvSpPr txBox="1"/>
          <p:nvPr/>
        </p:nvSpPr>
        <p:spPr>
          <a:xfrm>
            <a:off x="467544" y="724336"/>
            <a:ext cx="7560840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BILDER</a:t>
            </a:r>
          </a:p>
          <a:p>
            <a:r>
              <a:rPr lang="de-DE" dirty="0"/>
              <a:t>Hütchen &amp; Ringe (Folie 1):</a:t>
            </a:r>
          </a:p>
          <a:p>
            <a:r>
              <a:rPr lang="de-DE" u="sng" dirty="0"/>
              <a:t>http://blog.sportlaedchen.de/wp-content/uploads/2015/05/13-07-15-Was_ist_Koordination-900x467.jpg</a:t>
            </a:r>
            <a:endParaRPr lang="de-DE" dirty="0"/>
          </a:p>
          <a:p>
            <a:r>
              <a:rPr lang="de-DE" dirty="0"/>
              <a:t> </a:t>
            </a:r>
          </a:p>
          <a:p>
            <a:r>
              <a:rPr lang="de-DE" dirty="0"/>
              <a:t>Koordinationsleiter (Folie 1):</a:t>
            </a:r>
          </a:p>
          <a:p>
            <a:r>
              <a:rPr lang="de-DE" u="sng" dirty="0"/>
              <a:t>http://ecx.images-amazon.com/images/I/41apB7VtOxL.jpg</a:t>
            </a:r>
            <a:endParaRPr lang="de-DE" dirty="0"/>
          </a:p>
          <a:p>
            <a:r>
              <a:rPr lang="de-DE" dirty="0"/>
              <a:t> </a:t>
            </a:r>
          </a:p>
          <a:p>
            <a:r>
              <a:rPr lang="de-DE" dirty="0"/>
              <a:t>Hulk (Folie 3):</a:t>
            </a:r>
          </a:p>
          <a:p>
            <a:r>
              <a:rPr lang="de-DE" u="sng" dirty="0"/>
              <a:t>https://pixabay.com/de/hulk-gr%C3%BCn-starke-gro%C3%9F-muskel-1132281/</a:t>
            </a:r>
            <a:endParaRPr lang="de-DE" dirty="0"/>
          </a:p>
          <a:p>
            <a:r>
              <a:rPr lang="de-DE" dirty="0"/>
              <a:t> </a:t>
            </a:r>
          </a:p>
          <a:p>
            <a:r>
              <a:rPr lang="de-DE" dirty="0"/>
              <a:t>Koordinationsleiter (Folie 3):</a:t>
            </a:r>
          </a:p>
          <a:p>
            <a:r>
              <a:rPr lang="de-DE" u="sng" dirty="0"/>
              <a:t>https://www.sport-thieme.de/Teamsport/Fu%C3%9Fball/Trainingshilfen/Koordinationsleitern/art=1600201</a:t>
            </a:r>
            <a:endParaRPr lang="de-DE" dirty="0"/>
          </a:p>
          <a:p>
            <a:r>
              <a:rPr lang="de-DE" dirty="0"/>
              <a:t> </a:t>
            </a:r>
          </a:p>
          <a:p>
            <a:r>
              <a:rPr lang="de-DE" dirty="0"/>
              <a:t>Meer (Folie 3):</a:t>
            </a:r>
          </a:p>
          <a:p>
            <a:r>
              <a:rPr lang="de-DE" u="sng" dirty="0"/>
              <a:t>https://pixabay.com/de/wellen-strand-meer-natur-blau-2239129/</a:t>
            </a:r>
            <a:endParaRPr lang="de-DE" dirty="0"/>
          </a:p>
          <a:p>
            <a:r>
              <a:rPr lang="de-DE" dirty="0"/>
              <a:t> </a:t>
            </a:r>
          </a:p>
          <a:p>
            <a:r>
              <a:rPr lang="de-DE" dirty="0"/>
              <a:t>Yin &amp; Yang (Folie 3):</a:t>
            </a:r>
          </a:p>
          <a:p>
            <a:r>
              <a:rPr lang="de-DE" u="sng" dirty="0"/>
              <a:t>https://pixabay.com/de/yin-und-yang-gleichgewicht-symbol-145874/</a:t>
            </a:r>
            <a:endParaRPr lang="de-DE" dirty="0"/>
          </a:p>
          <a:p>
            <a:r>
              <a:rPr lang="de-DE" dirty="0"/>
              <a:t> </a:t>
            </a:r>
          </a:p>
          <a:p>
            <a:r>
              <a:rPr lang="de-DE" dirty="0"/>
              <a:t>Gehirn (Folie 3):</a:t>
            </a:r>
          </a:p>
          <a:p>
            <a:r>
              <a:rPr lang="de-DE" u="sng" dirty="0"/>
              <a:t>https://pixabay.com/de/unbekannt-denken-betrachten-1769656/</a:t>
            </a:r>
            <a:endParaRPr lang="de-DE" dirty="0"/>
          </a:p>
          <a:p>
            <a:r>
              <a:rPr lang="de-DE" dirty="0"/>
              <a:t> </a:t>
            </a:r>
          </a:p>
          <a:p>
            <a:r>
              <a:rPr lang="de-DE" dirty="0"/>
              <a:t>Gehirn (Folie 4):</a:t>
            </a:r>
          </a:p>
          <a:p>
            <a:r>
              <a:rPr lang="de-DE" u="sng" dirty="0"/>
              <a:t>https://pixabay.com/de/kopf-magnetresonanztomographie-mrt-254863/</a:t>
            </a:r>
            <a:endParaRPr lang="de-DE" dirty="0"/>
          </a:p>
          <a:p>
            <a:r>
              <a:rPr lang="de-DE" dirty="0"/>
              <a:t> </a:t>
            </a:r>
          </a:p>
          <a:p>
            <a:r>
              <a:rPr lang="de-DE" dirty="0"/>
              <a:t>Nerven (Folie 4):</a:t>
            </a:r>
          </a:p>
          <a:p>
            <a:r>
              <a:rPr lang="de-DE" u="sng" dirty="0"/>
              <a:t>https://pixabay.com/de/nervenzelle-neuron-gehirn-neuronen-2213009/</a:t>
            </a:r>
            <a:endParaRPr lang="de-DE" dirty="0"/>
          </a:p>
          <a:p>
            <a:r>
              <a:rPr lang="de-DE" dirty="0"/>
              <a:t> </a:t>
            </a:r>
          </a:p>
          <a:p>
            <a:r>
              <a:rPr lang="de-DE" dirty="0"/>
              <a:t>Tanzende Frau (Folie 4):</a:t>
            </a:r>
          </a:p>
          <a:p>
            <a:r>
              <a:rPr lang="de-DE" u="sng" dirty="0"/>
              <a:t>https://pixabay.com/de/tanzen-frau-feuer-breakdance-3065033/</a:t>
            </a:r>
            <a:endParaRPr lang="de-DE" dirty="0"/>
          </a:p>
          <a:p>
            <a:r>
              <a:rPr lang="de-DE" dirty="0"/>
              <a:t> </a:t>
            </a:r>
          </a:p>
          <a:p>
            <a:r>
              <a:rPr lang="de-DE" dirty="0"/>
              <a:t>Auszug Dissertation (Folie 5):</a:t>
            </a:r>
          </a:p>
          <a:p>
            <a:r>
              <a:rPr lang="de-DE" dirty="0"/>
              <a:t>HEIDEMANN, Karin: Bewegungskoordination im Alter. Eine experimentelle Studie zum Training der Gleichgewichtsfähigkeit. Kiel 2006</a:t>
            </a:r>
          </a:p>
          <a:p>
            <a:r>
              <a:rPr lang="de-DE" dirty="0"/>
              <a:t> </a:t>
            </a:r>
          </a:p>
          <a:p>
            <a:r>
              <a:rPr lang="de-DE" dirty="0"/>
              <a:t>Schaukel (Folie 12):</a:t>
            </a:r>
          </a:p>
          <a:p>
            <a:r>
              <a:rPr lang="de-DE" u="sng" dirty="0"/>
              <a:t>https://pixabay.com/de/schaukel-holzschaukel-tau-seil-1127550/</a:t>
            </a:r>
            <a:endParaRPr lang="de-DE" dirty="0"/>
          </a:p>
          <a:p>
            <a:r>
              <a:rPr lang="de-DE" dirty="0"/>
              <a:t> </a:t>
            </a:r>
          </a:p>
          <a:p>
            <a:r>
              <a:rPr lang="de-DE" dirty="0"/>
              <a:t>Freiwurf (Folie 18):</a:t>
            </a:r>
          </a:p>
          <a:p>
            <a:r>
              <a:rPr lang="de-DE" u="sng" dirty="0"/>
              <a:t>https://commons.wikimedia.org/wiki/File%3AGoalkeeper_handball_penalty_shot.jpg</a:t>
            </a:r>
            <a:endParaRPr lang="de-DE" dirty="0"/>
          </a:p>
          <a:p>
            <a:r>
              <a:rPr lang="de-DE" dirty="0"/>
              <a:t>By Armin </a:t>
            </a:r>
            <a:r>
              <a:rPr lang="de-DE" dirty="0" err="1"/>
              <a:t>Kuebelbeck</a:t>
            </a:r>
            <a:r>
              <a:rPr lang="de-DE" dirty="0"/>
              <a:t> [GFDL (http://www.gnu.org/copyleft/fdl.html) </a:t>
            </a:r>
            <a:r>
              <a:rPr lang="de-DE" dirty="0" err="1"/>
              <a:t>or</a:t>
            </a:r>
            <a:r>
              <a:rPr lang="de-DE" dirty="0"/>
              <a:t> CC-BY-SA-3.0 (http://creativecommons.org/licenses/by-sa/3.0/)], via Wikimedia Commons</a:t>
            </a:r>
          </a:p>
          <a:p>
            <a:r>
              <a:rPr lang="de-DE" dirty="0"/>
              <a:t> </a:t>
            </a:r>
          </a:p>
          <a:p>
            <a:r>
              <a:rPr lang="de-DE" dirty="0"/>
              <a:t>3-Punkte-Wurf (Folie 19):</a:t>
            </a:r>
          </a:p>
          <a:p>
            <a:r>
              <a:rPr lang="de-DE" u="sng" dirty="0"/>
              <a:t>https://commons.wikimedia.org/wiki/File:Triple_Cai_Zaragoza_Granada_cropped.jpg</a:t>
            </a:r>
            <a:endParaRPr lang="de-DE" dirty="0"/>
          </a:p>
          <a:p>
            <a:r>
              <a:rPr lang="de-DE" dirty="0" err="1"/>
              <a:t>Cropped</a:t>
            </a:r>
            <a:r>
              <a:rPr lang="de-DE" dirty="0"/>
              <a:t> </a:t>
            </a:r>
            <a:r>
              <a:rPr lang="de-DE" dirty="0" err="1"/>
              <a:t>version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 </a:t>
            </a:r>
            <a:r>
              <a:rPr lang="de-DE" dirty="0" err="1"/>
              <a:t>Image:Triple</a:t>
            </a:r>
            <a:r>
              <a:rPr lang="de-DE" dirty="0"/>
              <a:t> Cai Zaragoza Granada.jpg </a:t>
            </a:r>
            <a:r>
              <a:rPr lang="de-DE" dirty="0" err="1"/>
              <a:t>by</a:t>
            </a:r>
            <a:r>
              <a:rPr lang="de-DE" dirty="0"/>
              <a:t> </a:t>
            </a:r>
            <a:r>
              <a:rPr lang="de-DE" dirty="0" err="1"/>
              <a:t>Willtron</a:t>
            </a:r>
            <a:endParaRPr lang="de-DE" dirty="0"/>
          </a:p>
          <a:p>
            <a:r>
              <a:rPr lang="de-DE" dirty="0"/>
              <a:t> </a:t>
            </a:r>
          </a:p>
          <a:p>
            <a:r>
              <a:rPr lang="de-DE" dirty="0"/>
              <a:t>Homunkulus (Folie 22):</a:t>
            </a:r>
          </a:p>
          <a:p>
            <a:r>
              <a:rPr lang="de-DE" u="sng" dirty="0"/>
              <a:t>https://commons.wikimedia.org/wiki/File:Front_of_Sensory_Homunculus.gif</a:t>
            </a:r>
            <a:endParaRPr lang="de-DE" dirty="0"/>
          </a:p>
          <a:p>
            <a:r>
              <a:rPr lang="de-DE" dirty="0"/>
              <a:t> </a:t>
            </a:r>
          </a:p>
          <a:p>
            <a:r>
              <a:rPr lang="de-DE" dirty="0"/>
              <a:t>Hulk (Folie 23):</a:t>
            </a:r>
          </a:p>
          <a:p>
            <a:r>
              <a:rPr lang="de-DE" u="sng" dirty="0"/>
              <a:t>https://pixabay.com/de/hulk-gr%C3%BCn-starke-gro%C3%9F-muskel-1132281/</a:t>
            </a:r>
            <a:endParaRPr lang="de-DE" dirty="0"/>
          </a:p>
          <a:p>
            <a:r>
              <a:rPr lang="de-DE" dirty="0"/>
              <a:t> </a:t>
            </a:r>
          </a:p>
          <a:p>
            <a:r>
              <a:rPr lang="de-DE" dirty="0"/>
              <a:t>Erich Kästner (Folie 26):</a:t>
            </a:r>
          </a:p>
          <a:p>
            <a:r>
              <a:rPr lang="de-DE" u="sng" dirty="0"/>
              <a:t>https://commons.wikimedia.org/wiki/File%3AErich_Kaestner_cropped_bw.jpg</a:t>
            </a:r>
            <a:endParaRPr lang="de-DE" dirty="0"/>
          </a:p>
          <a:p>
            <a:r>
              <a:rPr lang="de-DE" dirty="0"/>
              <a:t>By </a:t>
            </a:r>
            <a:r>
              <a:rPr lang="de-DE" dirty="0" err="1"/>
              <a:t>Paulae</a:t>
            </a:r>
            <a:r>
              <a:rPr lang="de-DE" dirty="0"/>
              <a:t> (File:Erich </a:t>
            </a:r>
            <a:r>
              <a:rPr lang="de-DE" dirty="0" err="1"/>
              <a:t>Kaestner</a:t>
            </a:r>
            <a:r>
              <a:rPr lang="de-DE" dirty="0"/>
              <a:t> cropped.jpg) [CC BY-SA 3.0 (https://creativecommons.org/licenses/by-sa/3.0) </a:t>
            </a:r>
            <a:r>
              <a:rPr lang="de-DE" dirty="0" err="1"/>
              <a:t>or</a:t>
            </a:r>
            <a:r>
              <a:rPr lang="de-DE" dirty="0"/>
              <a:t> GFDL (http://www.gnu.org/copyleft/fdl.html)], via Wikimedia Commons</a:t>
            </a:r>
          </a:p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2239B28-6158-4414-BD50-E5C43D1932BF}"/>
              </a:ext>
            </a:extLst>
          </p:cNvPr>
          <p:cNvSpPr txBox="1"/>
          <p:nvPr/>
        </p:nvSpPr>
        <p:spPr>
          <a:xfrm>
            <a:off x="476255" y="324226"/>
            <a:ext cx="2267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de-DE" sz="2000" b="1" dirty="0">
                <a:solidFill>
                  <a:srgbClr val="00478F"/>
                </a:solidFill>
                <a:latin typeface="+mj-lt"/>
              </a:rPr>
              <a:t>Quellenangaben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A0D42A0-84FF-438C-A59B-4D951B89500F}"/>
              </a:ext>
            </a:extLst>
          </p:cNvPr>
          <p:cNvSpPr txBox="1"/>
          <p:nvPr/>
        </p:nvSpPr>
        <p:spPr>
          <a:xfrm>
            <a:off x="6030162" y="724336"/>
            <a:ext cx="298833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VIDEOS</a:t>
            </a:r>
          </a:p>
          <a:p>
            <a:r>
              <a:rPr lang="de-DE" dirty="0"/>
              <a:t>Handstandbalance/Basketball:</a:t>
            </a:r>
          </a:p>
          <a:p>
            <a:r>
              <a:rPr lang="de-DE" u="sng" dirty="0"/>
              <a:t>https://www.instagram.com/vegas_balanceguru/</a:t>
            </a:r>
            <a:endParaRPr lang="de-DE" dirty="0"/>
          </a:p>
          <a:p>
            <a:r>
              <a:rPr lang="de-DE" dirty="0"/>
              <a:t> </a:t>
            </a:r>
          </a:p>
          <a:p>
            <a:r>
              <a:rPr lang="de-DE" dirty="0"/>
              <a:t>Speed Bag:</a:t>
            </a:r>
          </a:p>
          <a:p>
            <a:r>
              <a:rPr lang="de-DE" u="sng" dirty="0"/>
              <a:t>https://www.facebook.com/SPORTbible/videos/2335439929934859/</a:t>
            </a:r>
            <a:endParaRPr lang="de-DE" dirty="0"/>
          </a:p>
          <a:p>
            <a:r>
              <a:rPr lang="de-DE" dirty="0" err="1"/>
              <a:t>Speedbag</a:t>
            </a:r>
            <a:r>
              <a:rPr lang="de-DE" dirty="0"/>
              <a:t> </a:t>
            </a:r>
            <a:r>
              <a:rPr lang="de-DE" dirty="0" err="1"/>
              <a:t>Scissorhands</a:t>
            </a:r>
            <a:endParaRPr lang="de-DE" dirty="0"/>
          </a:p>
          <a:p>
            <a:r>
              <a:rPr lang="de-DE" dirty="0"/>
              <a:t> </a:t>
            </a:r>
          </a:p>
          <a:p>
            <a:r>
              <a:rPr lang="de-DE" dirty="0"/>
              <a:t>Chinese </a:t>
            </a:r>
            <a:r>
              <a:rPr lang="de-DE" dirty="0" err="1"/>
              <a:t>firefighters</a:t>
            </a:r>
            <a:r>
              <a:rPr lang="de-DE" dirty="0"/>
              <a:t>:</a:t>
            </a:r>
          </a:p>
          <a:p>
            <a:r>
              <a:rPr lang="de-DE" u="sng" dirty="0"/>
              <a:t>https://www.facebook.com/SPORTbible/videos/2415566048588913/</a:t>
            </a:r>
            <a:endParaRPr lang="de-DE" dirty="0"/>
          </a:p>
          <a:p>
            <a:r>
              <a:rPr lang="de-DE" dirty="0"/>
              <a:t>China Xinhua Sports</a:t>
            </a:r>
          </a:p>
          <a:p>
            <a:r>
              <a:rPr lang="de-DE" dirty="0"/>
              <a:t> </a:t>
            </a:r>
          </a:p>
          <a:p>
            <a:r>
              <a:rPr lang="de-DE" dirty="0"/>
              <a:t>Balljunge:</a:t>
            </a:r>
          </a:p>
          <a:p>
            <a:r>
              <a:rPr lang="de-DE" i="1" dirty="0"/>
              <a:t>Ball Boy </a:t>
            </a:r>
            <a:r>
              <a:rPr lang="de-DE" i="1" dirty="0" err="1"/>
              <a:t>Has</a:t>
            </a:r>
            <a:r>
              <a:rPr lang="de-DE" i="1" dirty="0"/>
              <a:t> Lightning Fast Reflexes</a:t>
            </a:r>
            <a:endParaRPr lang="de-DE" dirty="0"/>
          </a:p>
          <a:p>
            <a:r>
              <a:rPr lang="de-DE" u="sng" dirty="0"/>
              <a:t>https://www.youtube.com/watch?v=uMigvBIAwbI</a:t>
            </a:r>
            <a:endParaRPr lang="de-DE" dirty="0"/>
          </a:p>
          <a:p>
            <a:r>
              <a:rPr lang="de-DE" dirty="0"/>
              <a:t>reckless1998</a:t>
            </a:r>
          </a:p>
          <a:p>
            <a:r>
              <a:rPr lang="de-DE" dirty="0"/>
              <a:t> </a:t>
            </a:r>
          </a:p>
          <a:p>
            <a:r>
              <a:rPr lang="de-DE" dirty="0"/>
              <a:t>Trampolin:</a:t>
            </a:r>
          </a:p>
          <a:p>
            <a:r>
              <a:rPr lang="de-DE" i="1" dirty="0"/>
              <a:t>Karen </a:t>
            </a:r>
            <a:r>
              <a:rPr lang="de-DE" i="1" dirty="0" err="1"/>
              <a:t>Cockburn</a:t>
            </a:r>
            <a:r>
              <a:rPr lang="de-DE" i="1" dirty="0"/>
              <a:t> (CAN), Final Routine (2nd), Beijing Olympics 2008</a:t>
            </a:r>
            <a:endParaRPr lang="de-DE" dirty="0"/>
          </a:p>
          <a:p>
            <a:r>
              <a:rPr lang="de-DE" u="sng" dirty="0"/>
              <a:t>https://www.youtube.com/watch?v=jyX_cFsglIE</a:t>
            </a:r>
            <a:endParaRPr lang="de-DE" dirty="0"/>
          </a:p>
          <a:p>
            <a:r>
              <a:rPr lang="de-DE" dirty="0"/>
              <a:t>Northampton TGA</a:t>
            </a:r>
          </a:p>
          <a:p>
            <a:r>
              <a:rPr lang="de-DE" dirty="0"/>
              <a:t> </a:t>
            </a:r>
          </a:p>
          <a:p>
            <a:r>
              <a:rPr lang="de-DE" i="1" dirty="0"/>
              <a:t>POV Trampoline </a:t>
            </a:r>
            <a:r>
              <a:rPr lang="de-DE" i="1" dirty="0" err="1"/>
              <a:t>routine</a:t>
            </a:r>
            <a:r>
              <a:rPr lang="de-DE" i="1" dirty="0"/>
              <a:t> </a:t>
            </a:r>
            <a:r>
              <a:rPr lang="de-DE" i="1" dirty="0" err="1"/>
              <a:t>with</a:t>
            </a:r>
            <a:r>
              <a:rPr lang="de-DE" i="1" dirty="0"/>
              <a:t> Karen </a:t>
            </a:r>
            <a:r>
              <a:rPr lang="de-DE" i="1" dirty="0" err="1"/>
              <a:t>Cockburn</a:t>
            </a:r>
            <a:endParaRPr lang="de-DE" dirty="0"/>
          </a:p>
          <a:p>
            <a:r>
              <a:rPr lang="de-DE" u="sng" dirty="0"/>
              <a:t>https://www.youtube.com/watch?v=lpLPN2b23Mo</a:t>
            </a:r>
            <a:endParaRPr lang="de-DE" dirty="0"/>
          </a:p>
          <a:p>
            <a:r>
              <a:rPr lang="de-DE" dirty="0"/>
              <a:t>Olympic</a:t>
            </a:r>
          </a:p>
          <a:p>
            <a:r>
              <a:rPr lang="de-DE" dirty="0"/>
              <a:t> </a:t>
            </a:r>
          </a:p>
          <a:p>
            <a:r>
              <a:rPr lang="de-DE" dirty="0"/>
              <a:t>Trainingsvideos Andri </a:t>
            </a:r>
            <a:r>
              <a:rPr lang="de-DE" dirty="0" err="1"/>
              <a:t>Ragettli</a:t>
            </a:r>
            <a:endParaRPr lang="de-DE" dirty="0"/>
          </a:p>
          <a:p>
            <a:r>
              <a:rPr lang="de-DE" i="1" dirty="0" err="1"/>
              <a:t>Could</a:t>
            </a:r>
            <a:r>
              <a:rPr lang="de-DE" i="1" dirty="0"/>
              <a:t> </a:t>
            </a:r>
            <a:r>
              <a:rPr lang="de-DE" i="1" dirty="0" err="1"/>
              <a:t>you</a:t>
            </a:r>
            <a:r>
              <a:rPr lang="de-DE" i="1" dirty="0"/>
              <a:t> do </a:t>
            </a:r>
            <a:r>
              <a:rPr lang="de-DE" i="1" dirty="0" err="1"/>
              <a:t>that</a:t>
            </a:r>
            <a:r>
              <a:rPr lang="de-DE" i="1" dirty="0"/>
              <a:t> </a:t>
            </a:r>
            <a:r>
              <a:rPr lang="de-DE" i="1" dirty="0" err="1"/>
              <a:t>Parcour</a:t>
            </a:r>
            <a:r>
              <a:rPr lang="de-DE" i="1" dirty="0"/>
              <a:t>?</a:t>
            </a:r>
            <a:endParaRPr lang="de-DE" dirty="0"/>
          </a:p>
          <a:p>
            <a:r>
              <a:rPr lang="de-DE" u="sng" dirty="0"/>
              <a:t>https://www.youtube.com/watch?v=6PH2h_QTHt4</a:t>
            </a:r>
            <a:endParaRPr lang="de-DE" dirty="0"/>
          </a:p>
          <a:p>
            <a:r>
              <a:rPr lang="de-DE" dirty="0"/>
              <a:t>Andri </a:t>
            </a:r>
            <a:r>
              <a:rPr lang="de-DE" dirty="0" err="1"/>
              <a:t>Ragettli</a:t>
            </a:r>
            <a:endParaRPr lang="de-DE" dirty="0"/>
          </a:p>
          <a:p>
            <a:r>
              <a:rPr lang="de-DE" dirty="0"/>
              <a:t> </a:t>
            </a:r>
          </a:p>
          <a:p>
            <a:r>
              <a:rPr lang="de-DE" i="1" dirty="0" err="1"/>
              <a:t>Parcour</a:t>
            </a:r>
            <a:r>
              <a:rPr lang="de-DE" i="1" dirty="0"/>
              <a:t> Part 2 (Road </a:t>
            </a:r>
            <a:r>
              <a:rPr lang="de-DE" i="1" dirty="0" err="1"/>
              <a:t>to</a:t>
            </a:r>
            <a:r>
              <a:rPr lang="de-DE" i="1" dirty="0"/>
              <a:t> Olympics) - Andri </a:t>
            </a:r>
            <a:r>
              <a:rPr lang="de-DE" i="1" dirty="0" err="1"/>
              <a:t>Ragettli</a:t>
            </a:r>
            <a:endParaRPr lang="de-DE" dirty="0"/>
          </a:p>
          <a:p>
            <a:r>
              <a:rPr lang="de-DE" u="sng" dirty="0"/>
              <a:t>https://www.youtube.com/watch?v=xSNNZNXMzhc</a:t>
            </a:r>
            <a:endParaRPr lang="de-DE" dirty="0"/>
          </a:p>
          <a:p>
            <a:r>
              <a:rPr lang="de-DE" dirty="0"/>
              <a:t>Andri </a:t>
            </a:r>
            <a:r>
              <a:rPr lang="de-DE" dirty="0" err="1"/>
              <a:t>Ragettli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192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76B210C-51FB-4DF5-AEF8-C962E0BCF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770" y="1748791"/>
            <a:ext cx="1493504" cy="16480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7988717-B272-4EDB-B5E1-E5C2A378085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6623" y="2182660"/>
            <a:ext cx="4766899" cy="295547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6BA37C9-64F5-46CB-97EB-C87424BE0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Sichtweisen / Ansätze /</a:t>
            </a:r>
            <a:br>
              <a:rPr lang="de-DE" dirty="0"/>
            </a:br>
            <a:r>
              <a:rPr lang="de-DE" dirty="0"/>
              <a:t>Betrachtungsweisen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DF28732-1BE8-4211-A51E-46B5FF129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720" y="4766766"/>
            <a:ext cx="5211306" cy="17832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 descr="SKLZ® Koordinations- und Hürdenleiter">
            <a:extLst>
              <a:ext uri="{FF2B5EF4-FFF2-40B4-BE49-F238E27FC236}">
                <a16:creationId xmlns:a16="http://schemas.microsoft.com/office/drawing/2014/main" id="{865A1175-285F-484A-B428-A2468C0D8D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2" b="13117"/>
          <a:stretch/>
        </p:blipFill>
        <p:spPr bwMode="auto">
          <a:xfrm>
            <a:off x="316045" y="1782164"/>
            <a:ext cx="2836193" cy="207527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14DA970-E1CA-46E0-B077-6C4B9E66204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7110" y="3429000"/>
            <a:ext cx="2278849" cy="3418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335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1A90EB4-E604-411F-A921-0CF48852D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094" y="3933056"/>
            <a:ext cx="3816424" cy="214673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B63DAE8-9B7B-44E8-A35C-4FB1A00BE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80" y="332656"/>
            <a:ext cx="3284984" cy="328498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3EB864D-8829-46FE-8CB0-1FB5B3CD64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601"/>
          <a:stretch/>
        </p:blipFill>
        <p:spPr>
          <a:xfrm>
            <a:off x="4499992" y="1930787"/>
            <a:ext cx="4018039" cy="33737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341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2701FA83-5459-4E7B-ABF9-6B2DEC220D09}"/>
              </a:ext>
            </a:extLst>
          </p:cNvPr>
          <p:cNvSpPr txBox="1"/>
          <p:nvPr/>
        </p:nvSpPr>
        <p:spPr>
          <a:xfrm>
            <a:off x="5385186" y="2328150"/>
            <a:ext cx="4282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de-DE" sz="2800" b="1" dirty="0">
                <a:solidFill>
                  <a:srgbClr val="00478F"/>
                </a:solidFill>
                <a:latin typeface="+mj-lt"/>
              </a:rPr>
              <a:t>Koordinative Fähigkeiten – </a:t>
            </a:r>
          </a:p>
          <a:p>
            <a:pPr algn="ctr" hangingPunct="0"/>
            <a:r>
              <a:rPr lang="de-DE" sz="2800" b="1" dirty="0">
                <a:solidFill>
                  <a:srgbClr val="00478F"/>
                </a:solidFill>
                <a:latin typeface="+mj-lt"/>
              </a:rPr>
              <a:t>Modelle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AEBFA80-F39B-4373-8E3A-0089F6C652D8}"/>
              </a:ext>
            </a:extLst>
          </p:cNvPr>
          <p:cNvSpPr txBox="1"/>
          <p:nvPr/>
        </p:nvSpPr>
        <p:spPr>
          <a:xfrm>
            <a:off x="5508104" y="4398203"/>
            <a:ext cx="4282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de-DE" sz="1800" b="1" dirty="0">
                <a:solidFill>
                  <a:srgbClr val="00478F"/>
                </a:solidFill>
                <a:latin typeface="+mj-lt"/>
              </a:rPr>
              <a:t>von 1961 bis 1999</a:t>
            </a:r>
          </a:p>
          <a:p>
            <a:pPr algn="ctr" hangingPunct="0"/>
            <a:r>
              <a:rPr lang="de-DE" sz="1800" b="1" dirty="0">
                <a:solidFill>
                  <a:srgbClr val="00478F"/>
                </a:solidFill>
                <a:latin typeface="+mj-lt"/>
              </a:rPr>
              <a:t>14 verschiedene Modelle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8467B02E-5209-462A-A23A-718931CF6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869652"/>
              </p:ext>
            </p:extLst>
          </p:nvPr>
        </p:nvGraphicFramePr>
        <p:xfrm>
          <a:off x="179512" y="188639"/>
          <a:ext cx="6048672" cy="657103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24738">
                  <a:extLst>
                    <a:ext uri="{9D8B030D-6E8A-4147-A177-3AD203B41FA5}">
                      <a16:colId xmlns:a16="http://schemas.microsoft.com/office/drawing/2014/main" val="2388413243"/>
                    </a:ext>
                  </a:extLst>
                </a:gridCol>
                <a:gridCol w="868761">
                  <a:extLst>
                    <a:ext uri="{9D8B030D-6E8A-4147-A177-3AD203B41FA5}">
                      <a16:colId xmlns:a16="http://schemas.microsoft.com/office/drawing/2014/main" val="2525128931"/>
                    </a:ext>
                  </a:extLst>
                </a:gridCol>
                <a:gridCol w="4555173">
                  <a:extLst>
                    <a:ext uri="{9D8B030D-6E8A-4147-A177-3AD203B41FA5}">
                      <a16:colId xmlns:a16="http://schemas.microsoft.com/office/drawing/2014/main" val="2005730856"/>
                    </a:ext>
                  </a:extLst>
                </a:gridCol>
              </a:tblGrid>
              <a:tr h="2246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Autor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Jahr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Fähigkeiten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751438"/>
                  </a:ext>
                </a:extLst>
              </a:tr>
              <a:tr h="3140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Puni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1961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Geschicklichkeit, Präzision, Zeitgefühl, Raumgefühl, Rhythmusgefühl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 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6815763"/>
                  </a:ext>
                </a:extLst>
              </a:tr>
              <a:tr h="4763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Fleishman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1964; 1972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Allgemeine motorische Steuerungsfähigkeit, motorische Steuerungsfähigkeit der oberen Extremitäten, Finger- sowie Handgeschicklichkeit, Reaktionsschnelligkeit, Kombinations-, Anpassungs- und Umstellungsfähigkeit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318121"/>
                  </a:ext>
                </a:extLst>
              </a:tr>
              <a:tr h="3140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Blume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1978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Differenzierungs-, Kopplungs-, Reaktions-, Orientierungs-, Gleichgewichtsfähigkeit, komplexe Reaktionsfähigkeit, Rhythmusfähigkeit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191462"/>
                  </a:ext>
                </a:extLst>
              </a:tr>
              <a:tr h="3140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Hirtz et al. 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1979; 1985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Kinästhetische Differenzierungsfähigkeit, räumliche Orientierungsfähigkeit, Gleichgewichtsfähigkeit, komplexe Reaktionsfähigkeit, Rhythmusfähigkeit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582352"/>
                  </a:ext>
                </a:extLst>
              </a:tr>
              <a:tr h="4763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Pöhlmann &amp; Kirchner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1979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Reaktions-, Steuerungs-, Koordinations-, rhythmische Umsetzungs-, Kombinations-, motorische Ausdrucksfähigkeit; auf höherer Ebene motorische Anpassungs- und Lernfähigkeit und motorische Transferabilität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491802"/>
                  </a:ext>
                </a:extLst>
              </a:tr>
              <a:tr h="800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Roth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1982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Oberste Ebene: Fähigkeit zur Koordination unter Zeitdruck, Fähigkeit zur genauen Kontrolle von Bewegungen; darunter: Fähigkeit zur schnellen motorischen Steuerung. Fähigkeit zur schnellen motorischen Anpassung und Umstellung. Fähigkeit zur präzisen motorischen Steuerung. Fähigkeit zur präzisen motorischen Anpassung und Umstellung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373203"/>
                  </a:ext>
                </a:extLst>
              </a:tr>
              <a:tr h="3140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Ljach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dirty="0">
                          <a:effectLst/>
                        </a:rPr>
                        <a:t>1983;1984;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dirty="0">
                          <a:effectLst/>
                        </a:rPr>
                        <a:t>1997</a:t>
                      </a:r>
                      <a:endParaRPr lang="de-DE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Zwei Grundklassen: Die körperbezogene und die gerätebezogene Gewandtheit mit jeweils 8 koordinativen Sonderfähigkeiten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268524"/>
                  </a:ext>
                </a:extLst>
              </a:tr>
              <a:tr h="638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Zimmer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1984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dirty="0">
                          <a:effectLst/>
                        </a:rPr>
                        <a:t>Fähigkeit zur Stabilisierung der Bewegungskoordination bei Ablauf-konstanz, Fähigkeit zur Stabilisierung der Bewegungskoordination bei Ablaufvariation; untergeordnet: Kopplungs-, Orientierungs-, Rhythmisierungs-, Reaktions-, Gleichgewichts-, Umstellungs- und Differenzierungsfähigkeit</a:t>
                      </a:r>
                      <a:endParaRPr lang="de-DE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98717"/>
                  </a:ext>
                </a:extLst>
              </a:tr>
              <a:tr h="4763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Meinel &amp; Schnabel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1987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Anpassungs- und Umstellungsfähigkeit, Differenzierungs- und Steuerungsfähigkeit Reaktions-, Orientierungs-, Rhythmisierungs-, Gleichgewichts- sowie Kombinations- und Kopplungsfähigkeit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094044"/>
                  </a:ext>
                </a:extLst>
              </a:tr>
              <a:tr h="3140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Zimmermann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1987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Motorische Lernfähigkeit, motorische Steuerungsfähigkeit, motorische Antizipationsfähigkeit 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388928"/>
                  </a:ext>
                </a:extLst>
              </a:tr>
              <a:tr h="3140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Teipel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1988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Koordinative Fähigkeiten für feinmotorische Handlungen, koordinative Fähigkeiten für grobmotorische Handlungen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241916"/>
                  </a:ext>
                </a:extLst>
              </a:tr>
              <a:tr h="3140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Hirtz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1994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Fähigkeit zur präzisen Bewegungsregulation, Fähigkeit zur Koordination unter Zeitdruck, Fähigkeit zur situationsadäquaten motorischen Umstellung und Anpassung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414780"/>
                  </a:ext>
                </a:extLst>
              </a:tr>
              <a:tr h="3525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Neumaier &amp; Mechling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1995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dirty="0">
                          <a:effectLst/>
                        </a:rPr>
                        <a:t>Keine koordinativen Fähigkeiten, sondern 6 koordinativ ausgerichtete Anforderungskategorien</a:t>
                      </a:r>
                      <a:endParaRPr lang="de-DE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306602"/>
                  </a:ext>
                </a:extLst>
              </a:tr>
              <a:tr h="4763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Loosch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</a:rPr>
                        <a:t>1999</a:t>
                      </a:r>
                      <a:endParaRPr lang="de-DE" sz="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dirty="0">
                          <a:effectLst/>
                        </a:rPr>
                        <a:t>Kinästhetische-propriozeptive Differenzierungsfähigkeit, Reaktions-, Gleichgewichts-, Rhythmus-, Antizipations-, Orientierungs-, Wahrnehmungs- und Beobachtungsfähigkeit</a:t>
                      </a:r>
                      <a:endParaRPr lang="de-DE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99" marR="1419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204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52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2701FA83-5459-4E7B-ABF9-6B2DEC220D09}"/>
              </a:ext>
            </a:extLst>
          </p:cNvPr>
          <p:cNvSpPr txBox="1"/>
          <p:nvPr/>
        </p:nvSpPr>
        <p:spPr>
          <a:xfrm>
            <a:off x="395536" y="908720"/>
            <a:ext cx="86580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endParaRPr lang="de-DE" sz="3200" b="1" u="sng" dirty="0">
              <a:solidFill>
                <a:srgbClr val="00478F"/>
              </a:solidFill>
              <a:latin typeface="+mj-lt"/>
            </a:endParaRPr>
          </a:p>
          <a:p>
            <a:pPr algn="ctr" hangingPunct="0"/>
            <a:r>
              <a:rPr lang="de-DE" sz="3200" b="1" u="sng" dirty="0">
                <a:solidFill>
                  <a:srgbClr val="00478F"/>
                </a:solidFill>
                <a:latin typeface="+mj-lt"/>
              </a:rPr>
              <a:t>Koordinative Fähigkeiten</a:t>
            </a:r>
          </a:p>
          <a:p>
            <a:pPr algn="ctr" hangingPunct="0"/>
            <a:r>
              <a:rPr lang="de-DE" sz="2400" b="1" u="sng" dirty="0">
                <a:solidFill>
                  <a:srgbClr val="00478F"/>
                </a:solidFill>
                <a:latin typeface="+mj-lt"/>
              </a:rPr>
              <a:t>nach </a:t>
            </a:r>
            <a:r>
              <a:rPr lang="de-DE" sz="2400" b="1" u="sng" dirty="0" err="1">
                <a:solidFill>
                  <a:srgbClr val="00478F"/>
                </a:solidFill>
                <a:latin typeface="+mj-lt"/>
              </a:rPr>
              <a:t>Hirtz</a:t>
            </a:r>
            <a:endParaRPr lang="de-DE" sz="3200" b="1" u="sng" dirty="0">
              <a:solidFill>
                <a:srgbClr val="00478F"/>
              </a:solidFill>
              <a:latin typeface="+mj-lt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00AAB6-FE88-444A-B8DB-9EF08D81AA3A}"/>
              </a:ext>
            </a:extLst>
          </p:cNvPr>
          <p:cNvSpPr txBox="1"/>
          <p:nvPr/>
        </p:nvSpPr>
        <p:spPr>
          <a:xfrm>
            <a:off x="242980" y="1493495"/>
            <a:ext cx="86580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>
              <a:lnSpc>
                <a:spcPct val="150000"/>
              </a:lnSpc>
            </a:pPr>
            <a:endParaRPr lang="de-DE" sz="3200" dirty="0">
              <a:solidFill>
                <a:srgbClr val="00478F"/>
              </a:solidFill>
            </a:endParaRPr>
          </a:p>
          <a:p>
            <a:pPr algn="ctr" hangingPunct="0">
              <a:lnSpc>
                <a:spcPct val="150000"/>
              </a:lnSpc>
            </a:pPr>
            <a:r>
              <a:rPr lang="de-DE" sz="3200" dirty="0">
                <a:solidFill>
                  <a:srgbClr val="00478F"/>
                </a:solidFill>
              </a:rPr>
              <a:t>Gleichgewichtsfähigkeit</a:t>
            </a:r>
            <a:endParaRPr lang="de-DE" sz="3200" dirty="0">
              <a:solidFill>
                <a:srgbClr val="00478F"/>
              </a:solidFill>
              <a:latin typeface="+mj-lt"/>
            </a:endParaRPr>
          </a:p>
          <a:p>
            <a:pPr algn="ctr" hangingPunct="0">
              <a:lnSpc>
                <a:spcPct val="150000"/>
              </a:lnSpc>
            </a:pPr>
            <a:r>
              <a:rPr lang="de-DE" sz="3200" dirty="0">
                <a:solidFill>
                  <a:srgbClr val="00478F"/>
                </a:solidFill>
                <a:latin typeface="+mj-lt"/>
              </a:rPr>
              <a:t>kinästhetische Differenzierungsfähigkeit</a:t>
            </a:r>
          </a:p>
          <a:p>
            <a:pPr algn="ctr" hangingPunct="0">
              <a:lnSpc>
                <a:spcPct val="150000"/>
              </a:lnSpc>
            </a:pPr>
            <a:r>
              <a:rPr lang="de-DE" sz="3200" dirty="0">
                <a:solidFill>
                  <a:srgbClr val="00478F"/>
                </a:solidFill>
                <a:latin typeface="+mj-lt"/>
              </a:rPr>
              <a:t>Rhythmusfähigkeit</a:t>
            </a:r>
          </a:p>
          <a:p>
            <a:pPr algn="ctr" hangingPunct="0">
              <a:lnSpc>
                <a:spcPct val="150000"/>
              </a:lnSpc>
            </a:pPr>
            <a:r>
              <a:rPr lang="de-DE" sz="3200" dirty="0">
                <a:solidFill>
                  <a:srgbClr val="00478F"/>
                </a:solidFill>
                <a:latin typeface="+mj-lt"/>
              </a:rPr>
              <a:t>komplexe Reaktionsfähigkeit</a:t>
            </a:r>
          </a:p>
          <a:p>
            <a:pPr algn="ctr" hangingPunct="0">
              <a:lnSpc>
                <a:spcPct val="150000"/>
              </a:lnSpc>
            </a:pPr>
            <a:r>
              <a:rPr lang="de-DE" sz="3200" dirty="0">
                <a:solidFill>
                  <a:srgbClr val="00478F"/>
                </a:solidFill>
                <a:latin typeface="+mj-lt"/>
              </a:rPr>
              <a:t>räumliche Orientierungsfähigkeit</a:t>
            </a:r>
          </a:p>
        </p:txBody>
      </p:sp>
    </p:spTree>
    <p:extLst>
      <p:ext uri="{BB962C8B-B14F-4D97-AF65-F5344CB8AC3E}">
        <p14:creationId xmlns:p14="http://schemas.microsoft.com/office/powerpoint/2010/main" val="224577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812457D-AB23-46FA-9882-C6248395A037}"/>
              </a:ext>
            </a:extLst>
          </p:cNvPr>
          <p:cNvSpPr txBox="1"/>
          <p:nvPr/>
        </p:nvSpPr>
        <p:spPr>
          <a:xfrm>
            <a:off x="455168" y="3068960"/>
            <a:ext cx="76328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 hangingPunct="0">
              <a:defRPr sz="3600">
                <a:solidFill>
                  <a:schemeClr val="accent6"/>
                </a:solidFill>
                <a:latin typeface="+mj-lt"/>
              </a:defRPr>
            </a:lvl1pPr>
          </a:lstStyle>
          <a:p>
            <a:pPr algn="l"/>
            <a:r>
              <a:rPr lang="de-DE" sz="2800" dirty="0">
                <a:solidFill>
                  <a:srgbClr val="00478F"/>
                </a:solidFill>
              </a:rPr>
              <a:t>Fähigkeit, </a:t>
            </a:r>
          </a:p>
          <a:p>
            <a:pPr algn="l"/>
            <a:r>
              <a:rPr lang="de-DE" sz="2800" dirty="0">
                <a:solidFill>
                  <a:srgbClr val="00478F"/>
                </a:solidFill>
              </a:rPr>
              <a:t>einen intendierten </a:t>
            </a:r>
            <a:r>
              <a:rPr lang="de-DE" sz="2800" b="1" dirty="0">
                <a:solidFill>
                  <a:srgbClr val="00478F"/>
                </a:solidFill>
              </a:rPr>
              <a:t>Gleichgewichtszustand</a:t>
            </a:r>
            <a:r>
              <a:rPr lang="de-DE" sz="2800" dirty="0">
                <a:solidFill>
                  <a:srgbClr val="00478F"/>
                </a:solidFill>
              </a:rPr>
              <a:t> in Haltung oder Bewegung bei wechselnden Umweltbedingungen </a:t>
            </a:r>
            <a:r>
              <a:rPr lang="de-DE" sz="2800" b="1" dirty="0">
                <a:solidFill>
                  <a:srgbClr val="00478F"/>
                </a:solidFill>
              </a:rPr>
              <a:t>zu erreichen und aufrechtzuerhalten</a:t>
            </a:r>
            <a:r>
              <a:rPr lang="de-DE" sz="2800" dirty="0">
                <a:solidFill>
                  <a:srgbClr val="00478F"/>
                </a:solidFill>
              </a:rPr>
              <a:t> (statisches, dynamisches Gleichgewicht und Objektgleichgewicht).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1B20C12-9DFC-4987-8BD5-66D093E1B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96" y="1844824"/>
            <a:ext cx="7924800" cy="838200"/>
          </a:xfrm>
        </p:spPr>
        <p:txBody>
          <a:bodyPr/>
          <a:lstStyle/>
          <a:p>
            <a:r>
              <a:rPr lang="de-DE" dirty="0"/>
              <a:t>Gleichgewichtsfähigkeit</a:t>
            </a:r>
          </a:p>
        </p:txBody>
      </p:sp>
    </p:spTree>
    <p:extLst>
      <p:ext uri="{BB962C8B-B14F-4D97-AF65-F5344CB8AC3E}">
        <p14:creationId xmlns:p14="http://schemas.microsoft.com/office/powerpoint/2010/main" val="213611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73A1C2E8-DEA8-43C1-9CAC-B41E3914D3FA}"/>
              </a:ext>
            </a:extLst>
          </p:cNvPr>
          <p:cNvSpPr txBox="1"/>
          <p:nvPr/>
        </p:nvSpPr>
        <p:spPr>
          <a:xfrm>
            <a:off x="395536" y="2840737"/>
            <a:ext cx="7924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hangingPunct="0">
              <a:defRPr sz="2800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e-DE" dirty="0">
                <a:solidFill>
                  <a:srgbClr val="00478F"/>
                </a:solidFill>
              </a:rPr>
              <a:t>Fähigkeit, </a:t>
            </a:r>
          </a:p>
          <a:p>
            <a:r>
              <a:rPr lang="de-DE" dirty="0">
                <a:solidFill>
                  <a:srgbClr val="00478F"/>
                </a:solidFill>
              </a:rPr>
              <a:t>einen </a:t>
            </a:r>
            <a:r>
              <a:rPr lang="de-DE" b="1" dirty="0">
                <a:solidFill>
                  <a:srgbClr val="00478F"/>
                </a:solidFill>
              </a:rPr>
              <a:t>Bewegungsablauf</a:t>
            </a:r>
          </a:p>
          <a:p>
            <a:r>
              <a:rPr lang="de-DE" dirty="0">
                <a:solidFill>
                  <a:srgbClr val="00478F"/>
                </a:solidFill>
              </a:rPr>
              <a:t>aufgrund einer feindifferenzierten und präzisierten Aufnahme und Verarbeitung vorwiegend kinästhetischer Information (Muskeln, Sehnen, Bändern und Gelenke) </a:t>
            </a:r>
            <a:r>
              <a:rPr lang="de-DE" b="1" dirty="0">
                <a:solidFill>
                  <a:srgbClr val="00478F"/>
                </a:solidFill>
              </a:rPr>
              <a:t>mit hoher Genauigkeit vollziehen</a:t>
            </a:r>
            <a:r>
              <a:rPr lang="de-DE" dirty="0">
                <a:solidFill>
                  <a:srgbClr val="00478F"/>
                </a:solidFill>
              </a:rPr>
              <a:t> zu können.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33EDF43-5964-4F53-96D3-7F39EA53B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779186"/>
            <a:ext cx="7924800" cy="838200"/>
          </a:xfrm>
        </p:spPr>
        <p:txBody>
          <a:bodyPr/>
          <a:lstStyle/>
          <a:p>
            <a:r>
              <a:rPr lang="de-DE" dirty="0"/>
              <a:t>Kinästhetische Differenzierungsfähigkeit</a:t>
            </a:r>
          </a:p>
        </p:txBody>
      </p:sp>
    </p:spTree>
    <p:extLst>
      <p:ext uri="{BB962C8B-B14F-4D97-AF65-F5344CB8AC3E}">
        <p14:creationId xmlns:p14="http://schemas.microsoft.com/office/powerpoint/2010/main" val="270667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7167358D-7C6C-4B83-8FDD-1D484CD17886}"/>
              </a:ext>
            </a:extLst>
          </p:cNvPr>
          <p:cNvSpPr txBox="1"/>
          <p:nvPr/>
        </p:nvSpPr>
        <p:spPr>
          <a:xfrm>
            <a:off x="401162" y="3501008"/>
            <a:ext cx="79928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hangingPunct="0">
              <a:defRPr sz="2800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e-DE" dirty="0">
                <a:solidFill>
                  <a:srgbClr val="00478F"/>
                </a:solidFill>
              </a:rPr>
              <a:t>Fähigkeit </a:t>
            </a:r>
          </a:p>
          <a:p>
            <a:r>
              <a:rPr lang="de-DE" dirty="0">
                <a:solidFill>
                  <a:srgbClr val="00478F"/>
                </a:solidFill>
              </a:rPr>
              <a:t>des </a:t>
            </a:r>
            <a:r>
              <a:rPr lang="de-DE" b="1" dirty="0">
                <a:solidFill>
                  <a:srgbClr val="00478F"/>
                </a:solidFill>
              </a:rPr>
              <a:t>Erfassens, Speicherns und Darstellens einer </a:t>
            </a:r>
            <a:r>
              <a:rPr lang="de-DE" dirty="0">
                <a:solidFill>
                  <a:srgbClr val="00478F"/>
                </a:solidFill>
              </a:rPr>
              <a:t>vorgegebenen oder im Bewegungsablauf enthaltenen </a:t>
            </a:r>
            <a:r>
              <a:rPr lang="de-DE" b="1" dirty="0">
                <a:solidFill>
                  <a:srgbClr val="00478F"/>
                </a:solidFill>
              </a:rPr>
              <a:t>zeitlich-dynamischen Gliederung</a:t>
            </a:r>
            <a:r>
              <a:rPr lang="de-DE" dirty="0">
                <a:solidFill>
                  <a:srgbClr val="00478F"/>
                </a:solidFill>
              </a:rPr>
              <a:t>.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84BFD5F-2D7C-4711-9C6B-570E4532C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779186"/>
            <a:ext cx="7924800" cy="838200"/>
          </a:xfrm>
        </p:spPr>
        <p:txBody>
          <a:bodyPr/>
          <a:lstStyle/>
          <a:p>
            <a:r>
              <a:rPr lang="de-DE" dirty="0"/>
              <a:t>Rhythmusfähigkeit</a:t>
            </a:r>
          </a:p>
        </p:txBody>
      </p:sp>
    </p:spTree>
    <p:extLst>
      <p:ext uri="{BB962C8B-B14F-4D97-AF65-F5344CB8AC3E}">
        <p14:creationId xmlns:p14="http://schemas.microsoft.com/office/powerpoint/2010/main" val="273460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742460F-EC5D-4E1B-ABF5-2975F8E0906D}">
  <we:reference id="wa104038830" version="1.0.0.3" store="de-DE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823</Words>
  <Application>Microsoft Office PowerPoint</Application>
  <PresentationFormat>Bildschirmpräsentation (4:3)</PresentationFormat>
  <Paragraphs>286</Paragraphs>
  <Slides>27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4" baseType="lpstr">
      <vt:lpstr>ＭＳ Ｐゴシック</vt:lpstr>
      <vt:lpstr>Arial</vt:lpstr>
      <vt:lpstr>Calibri</vt:lpstr>
      <vt:lpstr>Helvetica</vt:lpstr>
      <vt:lpstr>Times New Roman</vt:lpstr>
      <vt:lpstr>Wingdings</vt:lpstr>
      <vt:lpstr>Standarddesign</vt:lpstr>
      <vt:lpstr>Koordination –  Bewegung im Rhythmus des Lebens</vt:lpstr>
      <vt:lpstr>Was versteht man unter Koordination?</vt:lpstr>
      <vt:lpstr>Sichtweisen / Ansätze / Betrachtungsweisen</vt:lpstr>
      <vt:lpstr>PowerPoint-Präsentation</vt:lpstr>
      <vt:lpstr>PowerPoint-Präsentation</vt:lpstr>
      <vt:lpstr>PowerPoint-Präsentation</vt:lpstr>
      <vt:lpstr>Gleichgewichtsfähigkeit</vt:lpstr>
      <vt:lpstr>Kinästhetische Differenzierungsfähigkeit</vt:lpstr>
      <vt:lpstr>Rhythmusfähigkeit</vt:lpstr>
      <vt:lpstr>Komplexe Reaktionsfähigkeit</vt:lpstr>
      <vt:lpstr>Räumliche Orientierungsfähigkeit</vt:lpstr>
      <vt:lpstr>Wie trainiert man Koordination?</vt:lpstr>
      <vt:lpstr>Wie trainiert man Koordination?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Sport-Thieme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EDV-Service</dc:creator>
  <cp:lastModifiedBy>Neumann, Christian</cp:lastModifiedBy>
  <cp:revision>296</cp:revision>
  <dcterms:created xsi:type="dcterms:W3CDTF">2001-07-09T13:31:00Z</dcterms:created>
  <dcterms:modified xsi:type="dcterms:W3CDTF">2018-03-13T06:59:43Z</dcterms:modified>
</cp:coreProperties>
</file>